
<file path=[Content_Types].xml><?xml version="1.0" encoding="utf-8"?>
<Types xmlns="http://schemas.openxmlformats.org/package/2006/content-types">
  <Default Extension="png" ContentType="image/png"/>
  <Default Extension="tmp"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8" r:id="rId2"/>
    <p:sldId id="351" r:id="rId3"/>
    <p:sldId id="356" r:id="rId4"/>
    <p:sldId id="357" r:id="rId5"/>
    <p:sldId id="363" r:id="rId6"/>
    <p:sldId id="362" r:id="rId7"/>
    <p:sldId id="350" r:id="rId8"/>
    <p:sldId id="352" r:id="rId9"/>
    <p:sldId id="353" r:id="rId10"/>
    <p:sldId id="359" r:id="rId11"/>
    <p:sldId id="365" r:id="rId12"/>
    <p:sldId id="360" r:id="rId13"/>
    <p:sldId id="361" r:id="rId14"/>
    <p:sldId id="364" r:id="rId15"/>
    <p:sldId id="367" r:id="rId16"/>
    <p:sldId id="366" r:id="rId17"/>
    <p:sldId id="355" r:id="rId1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1309-1A71-46E5-3F01-EB32317D1A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C"/>
          </a:p>
        </p:txBody>
      </p:sp>
      <p:sp>
        <p:nvSpPr>
          <p:cNvPr id="3" name="Subtitle 2">
            <a:extLst>
              <a:ext uri="{FF2B5EF4-FFF2-40B4-BE49-F238E27FC236}">
                <a16:creationId xmlns:a16="http://schemas.microsoft.com/office/drawing/2014/main" id="{3EA484F7-925E-1393-E6E5-8625BAC6B0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C"/>
          </a:p>
        </p:txBody>
      </p:sp>
      <p:sp>
        <p:nvSpPr>
          <p:cNvPr id="4" name="Date Placeholder 3">
            <a:extLst>
              <a:ext uri="{FF2B5EF4-FFF2-40B4-BE49-F238E27FC236}">
                <a16:creationId xmlns:a16="http://schemas.microsoft.com/office/drawing/2014/main" id="{01D7333A-0847-C778-A4C7-20E1E9903B34}"/>
              </a:ext>
            </a:extLst>
          </p:cNvPr>
          <p:cNvSpPr>
            <a:spLocks noGrp="1"/>
          </p:cNvSpPr>
          <p:nvPr>
            <p:ph type="dt" sz="half" idx="10"/>
          </p:nvPr>
        </p:nvSpPr>
        <p:spPr/>
        <p:txBody>
          <a:bodyPr/>
          <a:lstStyle/>
          <a:p>
            <a:fld id="{8543DDF7-3B5F-4C39-9145-8388605C6B17}" type="datetimeFigureOut">
              <a:rPr lang="es-EC" smtClean="0"/>
              <a:t>18/5/2023</a:t>
            </a:fld>
            <a:endParaRPr lang="es-EC"/>
          </a:p>
        </p:txBody>
      </p:sp>
      <p:sp>
        <p:nvSpPr>
          <p:cNvPr id="5" name="Footer Placeholder 4">
            <a:extLst>
              <a:ext uri="{FF2B5EF4-FFF2-40B4-BE49-F238E27FC236}">
                <a16:creationId xmlns:a16="http://schemas.microsoft.com/office/drawing/2014/main" id="{4D2D1277-871C-ADC8-036E-CDF7992808CB}"/>
              </a:ext>
            </a:extLst>
          </p:cNvPr>
          <p:cNvSpPr>
            <a:spLocks noGrp="1"/>
          </p:cNvSpPr>
          <p:nvPr>
            <p:ph type="ftr" sz="quarter" idx="11"/>
          </p:nvPr>
        </p:nvSpPr>
        <p:spPr/>
        <p:txBody>
          <a:bodyPr/>
          <a:lstStyle/>
          <a:p>
            <a:endParaRPr lang="es-EC"/>
          </a:p>
        </p:txBody>
      </p:sp>
      <p:sp>
        <p:nvSpPr>
          <p:cNvPr id="6" name="Slide Number Placeholder 5">
            <a:extLst>
              <a:ext uri="{FF2B5EF4-FFF2-40B4-BE49-F238E27FC236}">
                <a16:creationId xmlns:a16="http://schemas.microsoft.com/office/drawing/2014/main" id="{774A4B98-5A4A-491F-D5CF-1F3D3C968EDB}"/>
              </a:ext>
            </a:extLst>
          </p:cNvPr>
          <p:cNvSpPr>
            <a:spLocks noGrp="1"/>
          </p:cNvSpPr>
          <p:nvPr>
            <p:ph type="sldNum" sz="quarter" idx="12"/>
          </p:nvPr>
        </p:nvSpPr>
        <p:spPr/>
        <p:txBody>
          <a:bodyPr/>
          <a:lstStyle/>
          <a:p>
            <a:fld id="{60F4BE88-FEB3-42C4-A723-96EF02B59F25}" type="slidenum">
              <a:rPr lang="es-EC" smtClean="0"/>
              <a:t>‹Nº›</a:t>
            </a:fld>
            <a:endParaRPr lang="es-EC"/>
          </a:p>
        </p:txBody>
      </p:sp>
    </p:spTree>
    <p:extLst>
      <p:ext uri="{BB962C8B-B14F-4D97-AF65-F5344CB8AC3E}">
        <p14:creationId xmlns:p14="http://schemas.microsoft.com/office/powerpoint/2010/main" val="1363922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DDC8-EDBF-7933-203B-699A7A85A51A}"/>
              </a:ext>
            </a:extLst>
          </p:cNvPr>
          <p:cNvSpPr>
            <a:spLocks noGrp="1"/>
          </p:cNvSpPr>
          <p:nvPr>
            <p:ph type="title"/>
          </p:nvPr>
        </p:nvSpPr>
        <p:spPr/>
        <p:txBody>
          <a:bodyPr/>
          <a:lstStyle/>
          <a:p>
            <a:r>
              <a:rPr lang="en-US"/>
              <a:t>Click to edit Master title style</a:t>
            </a:r>
            <a:endParaRPr lang="es-EC"/>
          </a:p>
        </p:txBody>
      </p:sp>
      <p:sp>
        <p:nvSpPr>
          <p:cNvPr id="3" name="Vertical Text Placeholder 2">
            <a:extLst>
              <a:ext uri="{FF2B5EF4-FFF2-40B4-BE49-F238E27FC236}">
                <a16:creationId xmlns:a16="http://schemas.microsoft.com/office/drawing/2014/main" id="{F2C70FF0-3959-8DFE-AD3C-840BD0E882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Date Placeholder 3">
            <a:extLst>
              <a:ext uri="{FF2B5EF4-FFF2-40B4-BE49-F238E27FC236}">
                <a16:creationId xmlns:a16="http://schemas.microsoft.com/office/drawing/2014/main" id="{33443ABA-53E7-C9CB-4031-2B72B9519449}"/>
              </a:ext>
            </a:extLst>
          </p:cNvPr>
          <p:cNvSpPr>
            <a:spLocks noGrp="1"/>
          </p:cNvSpPr>
          <p:nvPr>
            <p:ph type="dt" sz="half" idx="10"/>
          </p:nvPr>
        </p:nvSpPr>
        <p:spPr/>
        <p:txBody>
          <a:bodyPr/>
          <a:lstStyle/>
          <a:p>
            <a:fld id="{8543DDF7-3B5F-4C39-9145-8388605C6B17}" type="datetimeFigureOut">
              <a:rPr lang="es-EC" smtClean="0"/>
              <a:t>18/5/2023</a:t>
            </a:fld>
            <a:endParaRPr lang="es-EC"/>
          </a:p>
        </p:txBody>
      </p:sp>
      <p:sp>
        <p:nvSpPr>
          <p:cNvPr id="5" name="Footer Placeholder 4">
            <a:extLst>
              <a:ext uri="{FF2B5EF4-FFF2-40B4-BE49-F238E27FC236}">
                <a16:creationId xmlns:a16="http://schemas.microsoft.com/office/drawing/2014/main" id="{AB1EFC1F-3A10-8A1D-3A20-AA2455880C22}"/>
              </a:ext>
            </a:extLst>
          </p:cNvPr>
          <p:cNvSpPr>
            <a:spLocks noGrp="1"/>
          </p:cNvSpPr>
          <p:nvPr>
            <p:ph type="ftr" sz="quarter" idx="11"/>
          </p:nvPr>
        </p:nvSpPr>
        <p:spPr/>
        <p:txBody>
          <a:bodyPr/>
          <a:lstStyle/>
          <a:p>
            <a:endParaRPr lang="es-EC"/>
          </a:p>
        </p:txBody>
      </p:sp>
      <p:sp>
        <p:nvSpPr>
          <p:cNvPr id="6" name="Slide Number Placeholder 5">
            <a:extLst>
              <a:ext uri="{FF2B5EF4-FFF2-40B4-BE49-F238E27FC236}">
                <a16:creationId xmlns:a16="http://schemas.microsoft.com/office/drawing/2014/main" id="{C5ABE45E-FF69-8549-D12E-3B5A5D05466E}"/>
              </a:ext>
            </a:extLst>
          </p:cNvPr>
          <p:cNvSpPr>
            <a:spLocks noGrp="1"/>
          </p:cNvSpPr>
          <p:nvPr>
            <p:ph type="sldNum" sz="quarter" idx="12"/>
          </p:nvPr>
        </p:nvSpPr>
        <p:spPr/>
        <p:txBody>
          <a:bodyPr/>
          <a:lstStyle/>
          <a:p>
            <a:fld id="{60F4BE88-FEB3-42C4-A723-96EF02B59F25}" type="slidenum">
              <a:rPr lang="es-EC" smtClean="0"/>
              <a:t>‹Nº›</a:t>
            </a:fld>
            <a:endParaRPr lang="es-EC"/>
          </a:p>
        </p:txBody>
      </p:sp>
    </p:spTree>
    <p:extLst>
      <p:ext uri="{BB962C8B-B14F-4D97-AF65-F5344CB8AC3E}">
        <p14:creationId xmlns:p14="http://schemas.microsoft.com/office/powerpoint/2010/main" val="2710642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1F299F-A5DA-3B94-FCA6-C4D133C353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C"/>
          </a:p>
        </p:txBody>
      </p:sp>
      <p:sp>
        <p:nvSpPr>
          <p:cNvPr id="3" name="Vertical Text Placeholder 2">
            <a:extLst>
              <a:ext uri="{FF2B5EF4-FFF2-40B4-BE49-F238E27FC236}">
                <a16:creationId xmlns:a16="http://schemas.microsoft.com/office/drawing/2014/main" id="{3AC5A260-AFCB-4499-53B4-974CB37DB1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Date Placeholder 3">
            <a:extLst>
              <a:ext uri="{FF2B5EF4-FFF2-40B4-BE49-F238E27FC236}">
                <a16:creationId xmlns:a16="http://schemas.microsoft.com/office/drawing/2014/main" id="{C1B300FE-3533-4DCD-3A76-8AD7D4B31FCF}"/>
              </a:ext>
            </a:extLst>
          </p:cNvPr>
          <p:cNvSpPr>
            <a:spLocks noGrp="1"/>
          </p:cNvSpPr>
          <p:nvPr>
            <p:ph type="dt" sz="half" idx="10"/>
          </p:nvPr>
        </p:nvSpPr>
        <p:spPr/>
        <p:txBody>
          <a:bodyPr/>
          <a:lstStyle/>
          <a:p>
            <a:fld id="{8543DDF7-3B5F-4C39-9145-8388605C6B17}" type="datetimeFigureOut">
              <a:rPr lang="es-EC" smtClean="0"/>
              <a:t>18/5/2023</a:t>
            </a:fld>
            <a:endParaRPr lang="es-EC"/>
          </a:p>
        </p:txBody>
      </p:sp>
      <p:sp>
        <p:nvSpPr>
          <p:cNvPr id="5" name="Footer Placeholder 4">
            <a:extLst>
              <a:ext uri="{FF2B5EF4-FFF2-40B4-BE49-F238E27FC236}">
                <a16:creationId xmlns:a16="http://schemas.microsoft.com/office/drawing/2014/main" id="{6C01C1E7-8B68-585B-9DEF-F86BEDBB3FB4}"/>
              </a:ext>
            </a:extLst>
          </p:cNvPr>
          <p:cNvSpPr>
            <a:spLocks noGrp="1"/>
          </p:cNvSpPr>
          <p:nvPr>
            <p:ph type="ftr" sz="quarter" idx="11"/>
          </p:nvPr>
        </p:nvSpPr>
        <p:spPr/>
        <p:txBody>
          <a:bodyPr/>
          <a:lstStyle/>
          <a:p>
            <a:endParaRPr lang="es-EC"/>
          </a:p>
        </p:txBody>
      </p:sp>
      <p:sp>
        <p:nvSpPr>
          <p:cNvPr id="6" name="Slide Number Placeholder 5">
            <a:extLst>
              <a:ext uri="{FF2B5EF4-FFF2-40B4-BE49-F238E27FC236}">
                <a16:creationId xmlns:a16="http://schemas.microsoft.com/office/drawing/2014/main" id="{187CB029-49AE-026B-7B66-5D179E8F2DFD}"/>
              </a:ext>
            </a:extLst>
          </p:cNvPr>
          <p:cNvSpPr>
            <a:spLocks noGrp="1"/>
          </p:cNvSpPr>
          <p:nvPr>
            <p:ph type="sldNum" sz="quarter" idx="12"/>
          </p:nvPr>
        </p:nvSpPr>
        <p:spPr/>
        <p:txBody>
          <a:bodyPr/>
          <a:lstStyle/>
          <a:p>
            <a:fld id="{60F4BE88-FEB3-42C4-A723-96EF02B59F25}" type="slidenum">
              <a:rPr lang="es-EC" smtClean="0"/>
              <a:t>‹Nº›</a:t>
            </a:fld>
            <a:endParaRPr lang="es-EC"/>
          </a:p>
        </p:txBody>
      </p:sp>
    </p:spTree>
    <p:extLst>
      <p:ext uri="{BB962C8B-B14F-4D97-AF65-F5344CB8AC3E}">
        <p14:creationId xmlns:p14="http://schemas.microsoft.com/office/powerpoint/2010/main" val="2374939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7354C-203C-03DC-DD54-F9AFC9540326}"/>
              </a:ext>
            </a:extLst>
          </p:cNvPr>
          <p:cNvSpPr>
            <a:spLocks noGrp="1"/>
          </p:cNvSpPr>
          <p:nvPr>
            <p:ph type="title"/>
          </p:nvPr>
        </p:nvSpPr>
        <p:spPr/>
        <p:txBody>
          <a:bodyPr/>
          <a:lstStyle/>
          <a:p>
            <a:r>
              <a:rPr lang="en-US"/>
              <a:t>Click to edit Master title style</a:t>
            </a:r>
            <a:endParaRPr lang="es-EC"/>
          </a:p>
        </p:txBody>
      </p:sp>
      <p:sp>
        <p:nvSpPr>
          <p:cNvPr id="3" name="Content Placeholder 2">
            <a:extLst>
              <a:ext uri="{FF2B5EF4-FFF2-40B4-BE49-F238E27FC236}">
                <a16:creationId xmlns:a16="http://schemas.microsoft.com/office/drawing/2014/main" id="{CA0C65A7-B5F6-D817-56A7-C0CCFE269E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Date Placeholder 3">
            <a:extLst>
              <a:ext uri="{FF2B5EF4-FFF2-40B4-BE49-F238E27FC236}">
                <a16:creationId xmlns:a16="http://schemas.microsoft.com/office/drawing/2014/main" id="{C4292BCA-A08C-3A27-DAF5-059C76CF344B}"/>
              </a:ext>
            </a:extLst>
          </p:cNvPr>
          <p:cNvSpPr>
            <a:spLocks noGrp="1"/>
          </p:cNvSpPr>
          <p:nvPr>
            <p:ph type="dt" sz="half" idx="10"/>
          </p:nvPr>
        </p:nvSpPr>
        <p:spPr/>
        <p:txBody>
          <a:bodyPr/>
          <a:lstStyle/>
          <a:p>
            <a:fld id="{8543DDF7-3B5F-4C39-9145-8388605C6B17}" type="datetimeFigureOut">
              <a:rPr lang="es-EC" smtClean="0"/>
              <a:t>18/5/2023</a:t>
            </a:fld>
            <a:endParaRPr lang="es-EC"/>
          </a:p>
        </p:txBody>
      </p:sp>
      <p:sp>
        <p:nvSpPr>
          <p:cNvPr id="5" name="Footer Placeholder 4">
            <a:extLst>
              <a:ext uri="{FF2B5EF4-FFF2-40B4-BE49-F238E27FC236}">
                <a16:creationId xmlns:a16="http://schemas.microsoft.com/office/drawing/2014/main" id="{76C76EF3-E97A-8842-1602-D3E833B8212C}"/>
              </a:ext>
            </a:extLst>
          </p:cNvPr>
          <p:cNvSpPr>
            <a:spLocks noGrp="1"/>
          </p:cNvSpPr>
          <p:nvPr>
            <p:ph type="ftr" sz="quarter" idx="11"/>
          </p:nvPr>
        </p:nvSpPr>
        <p:spPr/>
        <p:txBody>
          <a:bodyPr/>
          <a:lstStyle/>
          <a:p>
            <a:endParaRPr lang="es-EC"/>
          </a:p>
        </p:txBody>
      </p:sp>
      <p:sp>
        <p:nvSpPr>
          <p:cNvPr id="6" name="Slide Number Placeholder 5">
            <a:extLst>
              <a:ext uri="{FF2B5EF4-FFF2-40B4-BE49-F238E27FC236}">
                <a16:creationId xmlns:a16="http://schemas.microsoft.com/office/drawing/2014/main" id="{8C4BFCF5-B8D4-1894-66EA-F78627887610}"/>
              </a:ext>
            </a:extLst>
          </p:cNvPr>
          <p:cNvSpPr>
            <a:spLocks noGrp="1"/>
          </p:cNvSpPr>
          <p:nvPr>
            <p:ph type="sldNum" sz="quarter" idx="12"/>
          </p:nvPr>
        </p:nvSpPr>
        <p:spPr/>
        <p:txBody>
          <a:bodyPr/>
          <a:lstStyle/>
          <a:p>
            <a:fld id="{60F4BE88-FEB3-42C4-A723-96EF02B59F25}" type="slidenum">
              <a:rPr lang="es-EC" smtClean="0"/>
              <a:t>‹Nº›</a:t>
            </a:fld>
            <a:endParaRPr lang="es-EC"/>
          </a:p>
        </p:txBody>
      </p:sp>
    </p:spTree>
    <p:extLst>
      <p:ext uri="{BB962C8B-B14F-4D97-AF65-F5344CB8AC3E}">
        <p14:creationId xmlns:p14="http://schemas.microsoft.com/office/powerpoint/2010/main" val="168484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3E85E-2A96-DF8D-5785-2C00DB7C61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C"/>
          </a:p>
        </p:txBody>
      </p:sp>
      <p:sp>
        <p:nvSpPr>
          <p:cNvPr id="3" name="Text Placeholder 2">
            <a:extLst>
              <a:ext uri="{FF2B5EF4-FFF2-40B4-BE49-F238E27FC236}">
                <a16:creationId xmlns:a16="http://schemas.microsoft.com/office/drawing/2014/main" id="{97DF2179-23E5-AEA1-394C-15DBC01CF1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7AC6BE-D387-37EA-9FED-3F54F3CE7691}"/>
              </a:ext>
            </a:extLst>
          </p:cNvPr>
          <p:cNvSpPr>
            <a:spLocks noGrp="1"/>
          </p:cNvSpPr>
          <p:nvPr>
            <p:ph type="dt" sz="half" idx="10"/>
          </p:nvPr>
        </p:nvSpPr>
        <p:spPr/>
        <p:txBody>
          <a:bodyPr/>
          <a:lstStyle/>
          <a:p>
            <a:fld id="{8543DDF7-3B5F-4C39-9145-8388605C6B17}" type="datetimeFigureOut">
              <a:rPr lang="es-EC" smtClean="0"/>
              <a:t>18/5/2023</a:t>
            </a:fld>
            <a:endParaRPr lang="es-EC"/>
          </a:p>
        </p:txBody>
      </p:sp>
      <p:sp>
        <p:nvSpPr>
          <p:cNvPr id="5" name="Footer Placeholder 4">
            <a:extLst>
              <a:ext uri="{FF2B5EF4-FFF2-40B4-BE49-F238E27FC236}">
                <a16:creationId xmlns:a16="http://schemas.microsoft.com/office/drawing/2014/main" id="{26A1961A-2A04-770E-BD4E-9A436DB9461B}"/>
              </a:ext>
            </a:extLst>
          </p:cNvPr>
          <p:cNvSpPr>
            <a:spLocks noGrp="1"/>
          </p:cNvSpPr>
          <p:nvPr>
            <p:ph type="ftr" sz="quarter" idx="11"/>
          </p:nvPr>
        </p:nvSpPr>
        <p:spPr/>
        <p:txBody>
          <a:bodyPr/>
          <a:lstStyle/>
          <a:p>
            <a:endParaRPr lang="es-EC"/>
          </a:p>
        </p:txBody>
      </p:sp>
      <p:sp>
        <p:nvSpPr>
          <p:cNvPr id="6" name="Slide Number Placeholder 5">
            <a:extLst>
              <a:ext uri="{FF2B5EF4-FFF2-40B4-BE49-F238E27FC236}">
                <a16:creationId xmlns:a16="http://schemas.microsoft.com/office/drawing/2014/main" id="{977419AC-A46E-84AC-564F-1E6C0F59649A}"/>
              </a:ext>
            </a:extLst>
          </p:cNvPr>
          <p:cNvSpPr>
            <a:spLocks noGrp="1"/>
          </p:cNvSpPr>
          <p:nvPr>
            <p:ph type="sldNum" sz="quarter" idx="12"/>
          </p:nvPr>
        </p:nvSpPr>
        <p:spPr/>
        <p:txBody>
          <a:bodyPr/>
          <a:lstStyle/>
          <a:p>
            <a:fld id="{60F4BE88-FEB3-42C4-A723-96EF02B59F25}" type="slidenum">
              <a:rPr lang="es-EC" smtClean="0"/>
              <a:t>‹Nº›</a:t>
            </a:fld>
            <a:endParaRPr lang="es-EC"/>
          </a:p>
        </p:txBody>
      </p:sp>
    </p:spTree>
    <p:extLst>
      <p:ext uri="{BB962C8B-B14F-4D97-AF65-F5344CB8AC3E}">
        <p14:creationId xmlns:p14="http://schemas.microsoft.com/office/powerpoint/2010/main" val="335209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09132-13DF-F121-B69A-1EA56852D719}"/>
              </a:ext>
            </a:extLst>
          </p:cNvPr>
          <p:cNvSpPr>
            <a:spLocks noGrp="1"/>
          </p:cNvSpPr>
          <p:nvPr>
            <p:ph type="title"/>
          </p:nvPr>
        </p:nvSpPr>
        <p:spPr/>
        <p:txBody>
          <a:bodyPr/>
          <a:lstStyle/>
          <a:p>
            <a:r>
              <a:rPr lang="en-US"/>
              <a:t>Click to edit Master title style</a:t>
            </a:r>
            <a:endParaRPr lang="es-EC"/>
          </a:p>
        </p:txBody>
      </p:sp>
      <p:sp>
        <p:nvSpPr>
          <p:cNvPr id="3" name="Content Placeholder 2">
            <a:extLst>
              <a:ext uri="{FF2B5EF4-FFF2-40B4-BE49-F238E27FC236}">
                <a16:creationId xmlns:a16="http://schemas.microsoft.com/office/drawing/2014/main" id="{61566426-1CB2-DA9C-D882-E0C33A0417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Content Placeholder 3">
            <a:extLst>
              <a:ext uri="{FF2B5EF4-FFF2-40B4-BE49-F238E27FC236}">
                <a16:creationId xmlns:a16="http://schemas.microsoft.com/office/drawing/2014/main" id="{3ABB5D18-5E3C-F53D-8E5D-7958E246D1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Date Placeholder 4">
            <a:extLst>
              <a:ext uri="{FF2B5EF4-FFF2-40B4-BE49-F238E27FC236}">
                <a16:creationId xmlns:a16="http://schemas.microsoft.com/office/drawing/2014/main" id="{8CDC5FC6-A8DA-199F-F127-64473711500C}"/>
              </a:ext>
            </a:extLst>
          </p:cNvPr>
          <p:cNvSpPr>
            <a:spLocks noGrp="1"/>
          </p:cNvSpPr>
          <p:nvPr>
            <p:ph type="dt" sz="half" idx="10"/>
          </p:nvPr>
        </p:nvSpPr>
        <p:spPr/>
        <p:txBody>
          <a:bodyPr/>
          <a:lstStyle/>
          <a:p>
            <a:fld id="{8543DDF7-3B5F-4C39-9145-8388605C6B17}" type="datetimeFigureOut">
              <a:rPr lang="es-EC" smtClean="0"/>
              <a:t>18/5/2023</a:t>
            </a:fld>
            <a:endParaRPr lang="es-EC"/>
          </a:p>
        </p:txBody>
      </p:sp>
      <p:sp>
        <p:nvSpPr>
          <p:cNvPr id="6" name="Footer Placeholder 5">
            <a:extLst>
              <a:ext uri="{FF2B5EF4-FFF2-40B4-BE49-F238E27FC236}">
                <a16:creationId xmlns:a16="http://schemas.microsoft.com/office/drawing/2014/main" id="{081C9829-E978-BA46-2DD0-FF748D655EA2}"/>
              </a:ext>
            </a:extLst>
          </p:cNvPr>
          <p:cNvSpPr>
            <a:spLocks noGrp="1"/>
          </p:cNvSpPr>
          <p:nvPr>
            <p:ph type="ftr" sz="quarter" idx="11"/>
          </p:nvPr>
        </p:nvSpPr>
        <p:spPr/>
        <p:txBody>
          <a:bodyPr/>
          <a:lstStyle/>
          <a:p>
            <a:endParaRPr lang="es-EC"/>
          </a:p>
        </p:txBody>
      </p:sp>
      <p:sp>
        <p:nvSpPr>
          <p:cNvPr id="7" name="Slide Number Placeholder 6">
            <a:extLst>
              <a:ext uri="{FF2B5EF4-FFF2-40B4-BE49-F238E27FC236}">
                <a16:creationId xmlns:a16="http://schemas.microsoft.com/office/drawing/2014/main" id="{52762430-20E9-3356-AB05-2FD36942A6FD}"/>
              </a:ext>
            </a:extLst>
          </p:cNvPr>
          <p:cNvSpPr>
            <a:spLocks noGrp="1"/>
          </p:cNvSpPr>
          <p:nvPr>
            <p:ph type="sldNum" sz="quarter" idx="12"/>
          </p:nvPr>
        </p:nvSpPr>
        <p:spPr/>
        <p:txBody>
          <a:bodyPr/>
          <a:lstStyle/>
          <a:p>
            <a:fld id="{60F4BE88-FEB3-42C4-A723-96EF02B59F25}" type="slidenum">
              <a:rPr lang="es-EC" smtClean="0"/>
              <a:t>‹Nº›</a:t>
            </a:fld>
            <a:endParaRPr lang="es-EC"/>
          </a:p>
        </p:txBody>
      </p:sp>
    </p:spTree>
    <p:extLst>
      <p:ext uri="{BB962C8B-B14F-4D97-AF65-F5344CB8AC3E}">
        <p14:creationId xmlns:p14="http://schemas.microsoft.com/office/powerpoint/2010/main" val="42429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DFFF-48A9-2F72-7E55-057BB332171C}"/>
              </a:ext>
            </a:extLst>
          </p:cNvPr>
          <p:cNvSpPr>
            <a:spLocks noGrp="1"/>
          </p:cNvSpPr>
          <p:nvPr>
            <p:ph type="title"/>
          </p:nvPr>
        </p:nvSpPr>
        <p:spPr>
          <a:xfrm>
            <a:off x="839788" y="365125"/>
            <a:ext cx="10515600" cy="1325563"/>
          </a:xfrm>
        </p:spPr>
        <p:txBody>
          <a:bodyPr/>
          <a:lstStyle/>
          <a:p>
            <a:r>
              <a:rPr lang="en-US"/>
              <a:t>Click to edit Master title style</a:t>
            </a:r>
            <a:endParaRPr lang="es-EC"/>
          </a:p>
        </p:txBody>
      </p:sp>
      <p:sp>
        <p:nvSpPr>
          <p:cNvPr id="3" name="Text Placeholder 2">
            <a:extLst>
              <a:ext uri="{FF2B5EF4-FFF2-40B4-BE49-F238E27FC236}">
                <a16:creationId xmlns:a16="http://schemas.microsoft.com/office/drawing/2014/main" id="{6D21F634-F2F3-1B51-6E1F-A41125464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75CB31-69C6-7634-D218-267D37B2AF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Text Placeholder 4">
            <a:extLst>
              <a:ext uri="{FF2B5EF4-FFF2-40B4-BE49-F238E27FC236}">
                <a16:creationId xmlns:a16="http://schemas.microsoft.com/office/drawing/2014/main" id="{47A3A2B5-6CCF-D590-EF25-860963CCC8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592CC8-3165-0D19-9EDA-9F98C5E652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7" name="Date Placeholder 6">
            <a:extLst>
              <a:ext uri="{FF2B5EF4-FFF2-40B4-BE49-F238E27FC236}">
                <a16:creationId xmlns:a16="http://schemas.microsoft.com/office/drawing/2014/main" id="{6BE54538-9ACA-040E-AA46-8BF9B59543A6}"/>
              </a:ext>
            </a:extLst>
          </p:cNvPr>
          <p:cNvSpPr>
            <a:spLocks noGrp="1"/>
          </p:cNvSpPr>
          <p:nvPr>
            <p:ph type="dt" sz="half" idx="10"/>
          </p:nvPr>
        </p:nvSpPr>
        <p:spPr/>
        <p:txBody>
          <a:bodyPr/>
          <a:lstStyle/>
          <a:p>
            <a:fld id="{8543DDF7-3B5F-4C39-9145-8388605C6B17}" type="datetimeFigureOut">
              <a:rPr lang="es-EC" smtClean="0"/>
              <a:t>18/5/2023</a:t>
            </a:fld>
            <a:endParaRPr lang="es-EC"/>
          </a:p>
        </p:txBody>
      </p:sp>
      <p:sp>
        <p:nvSpPr>
          <p:cNvPr id="8" name="Footer Placeholder 7">
            <a:extLst>
              <a:ext uri="{FF2B5EF4-FFF2-40B4-BE49-F238E27FC236}">
                <a16:creationId xmlns:a16="http://schemas.microsoft.com/office/drawing/2014/main" id="{F39C4CA3-3D3B-58F5-0CAD-D4666DBDF053}"/>
              </a:ext>
            </a:extLst>
          </p:cNvPr>
          <p:cNvSpPr>
            <a:spLocks noGrp="1"/>
          </p:cNvSpPr>
          <p:nvPr>
            <p:ph type="ftr" sz="quarter" idx="11"/>
          </p:nvPr>
        </p:nvSpPr>
        <p:spPr/>
        <p:txBody>
          <a:bodyPr/>
          <a:lstStyle/>
          <a:p>
            <a:endParaRPr lang="es-EC"/>
          </a:p>
        </p:txBody>
      </p:sp>
      <p:sp>
        <p:nvSpPr>
          <p:cNvPr id="9" name="Slide Number Placeholder 8">
            <a:extLst>
              <a:ext uri="{FF2B5EF4-FFF2-40B4-BE49-F238E27FC236}">
                <a16:creationId xmlns:a16="http://schemas.microsoft.com/office/drawing/2014/main" id="{13846FCF-C10C-F88A-A5AE-3C88F44D1535}"/>
              </a:ext>
            </a:extLst>
          </p:cNvPr>
          <p:cNvSpPr>
            <a:spLocks noGrp="1"/>
          </p:cNvSpPr>
          <p:nvPr>
            <p:ph type="sldNum" sz="quarter" idx="12"/>
          </p:nvPr>
        </p:nvSpPr>
        <p:spPr/>
        <p:txBody>
          <a:bodyPr/>
          <a:lstStyle/>
          <a:p>
            <a:fld id="{60F4BE88-FEB3-42C4-A723-96EF02B59F25}" type="slidenum">
              <a:rPr lang="es-EC" smtClean="0"/>
              <a:t>‹Nº›</a:t>
            </a:fld>
            <a:endParaRPr lang="es-EC"/>
          </a:p>
        </p:txBody>
      </p:sp>
    </p:spTree>
    <p:extLst>
      <p:ext uri="{BB962C8B-B14F-4D97-AF65-F5344CB8AC3E}">
        <p14:creationId xmlns:p14="http://schemas.microsoft.com/office/powerpoint/2010/main" val="1637437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AEECA-947C-5296-C119-48B997B7921B}"/>
              </a:ext>
            </a:extLst>
          </p:cNvPr>
          <p:cNvSpPr>
            <a:spLocks noGrp="1"/>
          </p:cNvSpPr>
          <p:nvPr>
            <p:ph type="title"/>
          </p:nvPr>
        </p:nvSpPr>
        <p:spPr/>
        <p:txBody>
          <a:bodyPr/>
          <a:lstStyle/>
          <a:p>
            <a:r>
              <a:rPr lang="en-US"/>
              <a:t>Click to edit Master title style</a:t>
            </a:r>
            <a:endParaRPr lang="es-EC"/>
          </a:p>
        </p:txBody>
      </p:sp>
      <p:sp>
        <p:nvSpPr>
          <p:cNvPr id="3" name="Date Placeholder 2">
            <a:extLst>
              <a:ext uri="{FF2B5EF4-FFF2-40B4-BE49-F238E27FC236}">
                <a16:creationId xmlns:a16="http://schemas.microsoft.com/office/drawing/2014/main" id="{FB36A50F-A69E-1BB8-F88A-C1A9F94CADA5}"/>
              </a:ext>
            </a:extLst>
          </p:cNvPr>
          <p:cNvSpPr>
            <a:spLocks noGrp="1"/>
          </p:cNvSpPr>
          <p:nvPr>
            <p:ph type="dt" sz="half" idx="10"/>
          </p:nvPr>
        </p:nvSpPr>
        <p:spPr/>
        <p:txBody>
          <a:bodyPr/>
          <a:lstStyle/>
          <a:p>
            <a:fld id="{8543DDF7-3B5F-4C39-9145-8388605C6B17}" type="datetimeFigureOut">
              <a:rPr lang="es-EC" smtClean="0"/>
              <a:t>18/5/2023</a:t>
            </a:fld>
            <a:endParaRPr lang="es-EC"/>
          </a:p>
        </p:txBody>
      </p:sp>
      <p:sp>
        <p:nvSpPr>
          <p:cNvPr id="4" name="Footer Placeholder 3">
            <a:extLst>
              <a:ext uri="{FF2B5EF4-FFF2-40B4-BE49-F238E27FC236}">
                <a16:creationId xmlns:a16="http://schemas.microsoft.com/office/drawing/2014/main" id="{E4B3596C-3D75-9DCC-41D1-0D24A1412EB2}"/>
              </a:ext>
            </a:extLst>
          </p:cNvPr>
          <p:cNvSpPr>
            <a:spLocks noGrp="1"/>
          </p:cNvSpPr>
          <p:nvPr>
            <p:ph type="ftr" sz="quarter" idx="11"/>
          </p:nvPr>
        </p:nvSpPr>
        <p:spPr/>
        <p:txBody>
          <a:bodyPr/>
          <a:lstStyle/>
          <a:p>
            <a:endParaRPr lang="es-EC"/>
          </a:p>
        </p:txBody>
      </p:sp>
      <p:sp>
        <p:nvSpPr>
          <p:cNvPr id="5" name="Slide Number Placeholder 4">
            <a:extLst>
              <a:ext uri="{FF2B5EF4-FFF2-40B4-BE49-F238E27FC236}">
                <a16:creationId xmlns:a16="http://schemas.microsoft.com/office/drawing/2014/main" id="{94C2E5BD-59A2-B4CE-78C5-9B60E4FA6E5F}"/>
              </a:ext>
            </a:extLst>
          </p:cNvPr>
          <p:cNvSpPr>
            <a:spLocks noGrp="1"/>
          </p:cNvSpPr>
          <p:nvPr>
            <p:ph type="sldNum" sz="quarter" idx="12"/>
          </p:nvPr>
        </p:nvSpPr>
        <p:spPr/>
        <p:txBody>
          <a:bodyPr/>
          <a:lstStyle/>
          <a:p>
            <a:fld id="{60F4BE88-FEB3-42C4-A723-96EF02B59F25}" type="slidenum">
              <a:rPr lang="es-EC" smtClean="0"/>
              <a:t>‹Nº›</a:t>
            </a:fld>
            <a:endParaRPr lang="es-EC"/>
          </a:p>
        </p:txBody>
      </p:sp>
    </p:spTree>
    <p:extLst>
      <p:ext uri="{BB962C8B-B14F-4D97-AF65-F5344CB8AC3E}">
        <p14:creationId xmlns:p14="http://schemas.microsoft.com/office/powerpoint/2010/main" val="327426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EBD71-4D80-35D7-B4CA-195BE064896F}"/>
              </a:ext>
            </a:extLst>
          </p:cNvPr>
          <p:cNvSpPr>
            <a:spLocks noGrp="1"/>
          </p:cNvSpPr>
          <p:nvPr>
            <p:ph type="dt" sz="half" idx="10"/>
          </p:nvPr>
        </p:nvSpPr>
        <p:spPr/>
        <p:txBody>
          <a:bodyPr/>
          <a:lstStyle/>
          <a:p>
            <a:fld id="{8543DDF7-3B5F-4C39-9145-8388605C6B17}" type="datetimeFigureOut">
              <a:rPr lang="es-EC" smtClean="0"/>
              <a:t>18/5/2023</a:t>
            </a:fld>
            <a:endParaRPr lang="es-EC"/>
          </a:p>
        </p:txBody>
      </p:sp>
      <p:sp>
        <p:nvSpPr>
          <p:cNvPr id="3" name="Footer Placeholder 2">
            <a:extLst>
              <a:ext uri="{FF2B5EF4-FFF2-40B4-BE49-F238E27FC236}">
                <a16:creationId xmlns:a16="http://schemas.microsoft.com/office/drawing/2014/main" id="{4A6530E8-333E-A400-188E-56D5F1C15C52}"/>
              </a:ext>
            </a:extLst>
          </p:cNvPr>
          <p:cNvSpPr>
            <a:spLocks noGrp="1"/>
          </p:cNvSpPr>
          <p:nvPr>
            <p:ph type="ftr" sz="quarter" idx="11"/>
          </p:nvPr>
        </p:nvSpPr>
        <p:spPr/>
        <p:txBody>
          <a:bodyPr/>
          <a:lstStyle/>
          <a:p>
            <a:endParaRPr lang="es-EC"/>
          </a:p>
        </p:txBody>
      </p:sp>
      <p:sp>
        <p:nvSpPr>
          <p:cNvPr id="4" name="Slide Number Placeholder 3">
            <a:extLst>
              <a:ext uri="{FF2B5EF4-FFF2-40B4-BE49-F238E27FC236}">
                <a16:creationId xmlns:a16="http://schemas.microsoft.com/office/drawing/2014/main" id="{E432C109-753E-EADA-B4B8-0CC54F79AC4E}"/>
              </a:ext>
            </a:extLst>
          </p:cNvPr>
          <p:cNvSpPr>
            <a:spLocks noGrp="1"/>
          </p:cNvSpPr>
          <p:nvPr>
            <p:ph type="sldNum" sz="quarter" idx="12"/>
          </p:nvPr>
        </p:nvSpPr>
        <p:spPr/>
        <p:txBody>
          <a:bodyPr/>
          <a:lstStyle/>
          <a:p>
            <a:fld id="{60F4BE88-FEB3-42C4-A723-96EF02B59F25}" type="slidenum">
              <a:rPr lang="es-EC" smtClean="0"/>
              <a:t>‹Nº›</a:t>
            </a:fld>
            <a:endParaRPr lang="es-EC"/>
          </a:p>
        </p:txBody>
      </p:sp>
    </p:spTree>
    <p:extLst>
      <p:ext uri="{BB962C8B-B14F-4D97-AF65-F5344CB8AC3E}">
        <p14:creationId xmlns:p14="http://schemas.microsoft.com/office/powerpoint/2010/main" val="50593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F65C6-6837-1E43-00B1-4AFC934990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C"/>
          </a:p>
        </p:txBody>
      </p:sp>
      <p:sp>
        <p:nvSpPr>
          <p:cNvPr id="3" name="Content Placeholder 2">
            <a:extLst>
              <a:ext uri="{FF2B5EF4-FFF2-40B4-BE49-F238E27FC236}">
                <a16:creationId xmlns:a16="http://schemas.microsoft.com/office/drawing/2014/main" id="{AAD2E2C2-B8D0-45B2-7278-65A20EB494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Text Placeholder 3">
            <a:extLst>
              <a:ext uri="{FF2B5EF4-FFF2-40B4-BE49-F238E27FC236}">
                <a16:creationId xmlns:a16="http://schemas.microsoft.com/office/drawing/2014/main" id="{11D1C992-AAD4-C2A4-74D1-6109BB51FD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1C0FE-B978-3170-77BD-D352A57E2AA5}"/>
              </a:ext>
            </a:extLst>
          </p:cNvPr>
          <p:cNvSpPr>
            <a:spLocks noGrp="1"/>
          </p:cNvSpPr>
          <p:nvPr>
            <p:ph type="dt" sz="half" idx="10"/>
          </p:nvPr>
        </p:nvSpPr>
        <p:spPr/>
        <p:txBody>
          <a:bodyPr/>
          <a:lstStyle/>
          <a:p>
            <a:fld id="{8543DDF7-3B5F-4C39-9145-8388605C6B17}" type="datetimeFigureOut">
              <a:rPr lang="es-EC" smtClean="0"/>
              <a:t>18/5/2023</a:t>
            </a:fld>
            <a:endParaRPr lang="es-EC"/>
          </a:p>
        </p:txBody>
      </p:sp>
      <p:sp>
        <p:nvSpPr>
          <p:cNvPr id="6" name="Footer Placeholder 5">
            <a:extLst>
              <a:ext uri="{FF2B5EF4-FFF2-40B4-BE49-F238E27FC236}">
                <a16:creationId xmlns:a16="http://schemas.microsoft.com/office/drawing/2014/main" id="{A1FC928C-FF2E-0345-562C-C627A132C702}"/>
              </a:ext>
            </a:extLst>
          </p:cNvPr>
          <p:cNvSpPr>
            <a:spLocks noGrp="1"/>
          </p:cNvSpPr>
          <p:nvPr>
            <p:ph type="ftr" sz="quarter" idx="11"/>
          </p:nvPr>
        </p:nvSpPr>
        <p:spPr/>
        <p:txBody>
          <a:bodyPr/>
          <a:lstStyle/>
          <a:p>
            <a:endParaRPr lang="es-EC"/>
          </a:p>
        </p:txBody>
      </p:sp>
      <p:sp>
        <p:nvSpPr>
          <p:cNvPr id="7" name="Slide Number Placeholder 6">
            <a:extLst>
              <a:ext uri="{FF2B5EF4-FFF2-40B4-BE49-F238E27FC236}">
                <a16:creationId xmlns:a16="http://schemas.microsoft.com/office/drawing/2014/main" id="{CEADC74B-0719-0D4F-87C1-7248455D77E4}"/>
              </a:ext>
            </a:extLst>
          </p:cNvPr>
          <p:cNvSpPr>
            <a:spLocks noGrp="1"/>
          </p:cNvSpPr>
          <p:nvPr>
            <p:ph type="sldNum" sz="quarter" idx="12"/>
          </p:nvPr>
        </p:nvSpPr>
        <p:spPr/>
        <p:txBody>
          <a:bodyPr/>
          <a:lstStyle/>
          <a:p>
            <a:fld id="{60F4BE88-FEB3-42C4-A723-96EF02B59F25}" type="slidenum">
              <a:rPr lang="es-EC" smtClean="0"/>
              <a:t>‹Nº›</a:t>
            </a:fld>
            <a:endParaRPr lang="es-EC"/>
          </a:p>
        </p:txBody>
      </p:sp>
    </p:spTree>
    <p:extLst>
      <p:ext uri="{BB962C8B-B14F-4D97-AF65-F5344CB8AC3E}">
        <p14:creationId xmlns:p14="http://schemas.microsoft.com/office/powerpoint/2010/main" val="2906748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B2EA-D3A3-3DE9-73C5-1120569F39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C"/>
          </a:p>
        </p:txBody>
      </p:sp>
      <p:sp>
        <p:nvSpPr>
          <p:cNvPr id="3" name="Picture Placeholder 2">
            <a:extLst>
              <a:ext uri="{FF2B5EF4-FFF2-40B4-BE49-F238E27FC236}">
                <a16:creationId xmlns:a16="http://schemas.microsoft.com/office/drawing/2014/main" id="{033E8355-AA95-5448-31F3-215FD5263B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Text Placeholder 3">
            <a:extLst>
              <a:ext uri="{FF2B5EF4-FFF2-40B4-BE49-F238E27FC236}">
                <a16:creationId xmlns:a16="http://schemas.microsoft.com/office/drawing/2014/main" id="{5CFA8B0F-1447-5A6C-E246-90CACB3D4E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0C96CF-7CE1-4BEA-2BFD-F430AD7A7914}"/>
              </a:ext>
            </a:extLst>
          </p:cNvPr>
          <p:cNvSpPr>
            <a:spLocks noGrp="1"/>
          </p:cNvSpPr>
          <p:nvPr>
            <p:ph type="dt" sz="half" idx="10"/>
          </p:nvPr>
        </p:nvSpPr>
        <p:spPr/>
        <p:txBody>
          <a:bodyPr/>
          <a:lstStyle/>
          <a:p>
            <a:fld id="{8543DDF7-3B5F-4C39-9145-8388605C6B17}" type="datetimeFigureOut">
              <a:rPr lang="es-EC" smtClean="0"/>
              <a:t>18/5/2023</a:t>
            </a:fld>
            <a:endParaRPr lang="es-EC"/>
          </a:p>
        </p:txBody>
      </p:sp>
      <p:sp>
        <p:nvSpPr>
          <p:cNvPr id="6" name="Footer Placeholder 5">
            <a:extLst>
              <a:ext uri="{FF2B5EF4-FFF2-40B4-BE49-F238E27FC236}">
                <a16:creationId xmlns:a16="http://schemas.microsoft.com/office/drawing/2014/main" id="{1D024164-3E9D-6496-245B-B05F22515ACB}"/>
              </a:ext>
            </a:extLst>
          </p:cNvPr>
          <p:cNvSpPr>
            <a:spLocks noGrp="1"/>
          </p:cNvSpPr>
          <p:nvPr>
            <p:ph type="ftr" sz="quarter" idx="11"/>
          </p:nvPr>
        </p:nvSpPr>
        <p:spPr/>
        <p:txBody>
          <a:bodyPr/>
          <a:lstStyle/>
          <a:p>
            <a:endParaRPr lang="es-EC"/>
          </a:p>
        </p:txBody>
      </p:sp>
      <p:sp>
        <p:nvSpPr>
          <p:cNvPr id="7" name="Slide Number Placeholder 6">
            <a:extLst>
              <a:ext uri="{FF2B5EF4-FFF2-40B4-BE49-F238E27FC236}">
                <a16:creationId xmlns:a16="http://schemas.microsoft.com/office/drawing/2014/main" id="{AED08750-C9DE-99DC-D5A4-AB3A805CA939}"/>
              </a:ext>
            </a:extLst>
          </p:cNvPr>
          <p:cNvSpPr>
            <a:spLocks noGrp="1"/>
          </p:cNvSpPr>
          <p:nvPr>
            <p:ph type="sldNum" sz="quarter" idx="12"/>
          </p:nvPr>
        </p:nvSpPr>
        <p:spPr/>
        <p:txBody>
          <a:bodyPr/>
          <a:lstStyle/>
          <a:p>
            <a:fld id="{60F4BE88-FEB3-42C4-A723-96EF02B59F25}" type="slidenum">
              <a:rPr lang="es-EC" smtClean="0"/>
              <a:t>‹Nº›</a:t>
            </a:fld>
            <a:endParaRPr lang="es-EC"/>
          </a:p>
        </p:txBody>
      </p:sp>
    </p:spTree>
    <p:extLst>
      <p:ext uri="{BB962C8B-B14F-4D97-AF65-F5344CB8AC3E}">
        <p14:creationId xmlns:p14="http://schemas.microsoft.com/office/powerpoint/2010/main" val="146664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059EA9-9721-4BC0-BEA9-396FFDD26D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C"/>
          </a:p>
        </p:txBody>
      </p:sp>
      <p:sp>
        <p:nvSpPr>
          <p:cNvPr id="3" name="Text Placeholder 2">
            <a:extLst>
              <a:ext uri="{FF2B5EF4-FFF2-40B4-BE49-F238E27FC236}">
                <a16:creationId xmlns:a16="http://schemas.microsoft.com/office/drawing/2014/main" id="{79C1ADD1-4664-425E-4E11-733151B43F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Date Placeholder 3">
            <a:extLst>
              <a:ext uri="{FF2B5EF4-FFF2-40B4-BE49-F238E27FC236}">
                <a16:creationId xmlns:a16="http://schemas.microsoft.com/office/drawing/2014/main" id="{146B851A-53F9-4980-7A03-B9992DC4B0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3DDF7-3B5F-4C39-9145-8388605C6B17}" type="datetimeFigureOut">
              <a:rPr lang="es-EC" smtClean="0"/>
              <a:t>18/5/2023</a:t>
            </a:fld>
            <a:endParaRPr lang="es-EC"/>
          </a:p>
        </p:txBody>
      </p:sp>
      <p:sp>
        <p:nvSpPr>
          <p:cNvPr id="5" name="Footer Placeholder 4">
            <a:extLst>
              <a:ext uri="{FF2B5EF4-FFF2-40B4-BE49-F238E27FC236}">
                <a16:creationId xmlns:a16="http://schemas.microsoft.com/office/drawing/2014/main" id="{576261C6-FDE2-267D-E2CA-A2F87F1FB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a:extLst>
              <a:ext uri="{FF2B5EF4-FFF2-40B4-BE49-F238E27FC236}">
                <a16:creationId xmlns:a16="http://schemas.microsoft.com/office/drawing/2014/main" id="{F8194AD6-23DD-FEEE-56CF-2EE402CBC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4BE88-FEB3-42C4-A723-96EF02B59F25}" type="slidenum">
              <a:rPr lang="es-EC" smtClean="0"/>
              <a:t>‹Nº›</a:t>
            </a:fld>
            <a:endParaRPr lang="es-EC"/>
          </a:p>
        </p:txBody>
      </p:sp>
    </p:spTree>
    <p:extLst>
      <p:ext uri="{BB962C8B-B14F-4D97-AF65-F5344CB8AC3E}">
        <p14:creationId xmlns:p14="http://schemas.microsoft.com/office/powerpoint/2010/main" val="3003845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enrique.lopez@cedia.org.ec"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130117" y="0"/>
            <a:ext cx="1061883" cy="369332"/>
          </a:xfrm>
          <a:prstGeom prst="rect">
            <a:avLst/>
          </a:prstGeom>
        </p:spPr>
        <p:txBody>
          <a:bodyPr wrap="square">
            <a:spAutoFit/>
          </a:bodyPr>
          <a:lstStyle/>
          <a:p>
            <a:r>
              <a:rPr lang="es-ES" b="1" dirty="0">
                <a:solidFill>
                  <a:srgbClr val="171B25"/>
                </a:solidFill>
                <a:latin typeface="visuelt-black"/>
              </a:rPr>
              <a:t>Fin</a:t>
            </a:r>
          </a:p>
        </p:txBody>
      </p:sp>
      <p:pic>
        <p:nvPicPr>
          <p:cNvPr id="6" name="Picture 5">
            <a:extLst>
              <a:ext uri="{FF2B5EF4-FFF2-40B4-BE49-F238E27FC236}">
                <a16:creationId xmlns:a16="http://schemas.microsoft.com/office/drawing/2014/main" id="{56A9060E-A255-5C49-0D03-069D6F7E5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 y="-50968"/>
            <a:ext cx="12189631" cy="6858000"/>
          </a:xfrm>
          <a:prstGeom prst="rect">
            <a:avLst/>
          </a:prstGeom>
        </p:spPr>
      </p:pic>
      <p:sp>
        <p:nvSpPr>
          <p:cNvPr id="3" name="CuadroTexto 2">
            <a:extLst>
              <a:ext uri="{FF2B5EF4-FFF2-40B4-BE49-F238E27FC236}">
                <a16:creationId xmlns:a16="http://schemas.microsoft.com/office/drawing/2014/main" id="{FBECC001-4A42-3CB1-72BB-DD1D50B1C087}"/>
              </a:ext>
            </a:extLst>
          </p:cNvPr>
          <p:cNvSpPr txBox="1"/>
          <p:nvPr/>
        </p:nvSpPr>
        <p:spPr>
          <a:xfrm>
            <a:off x="4932517" y="499795"/>
            <a:ext cx="6197600" cy="830997"/>
          </a:xfrm>
          <a:prstGeom prst="rect">
            <a:avLst/>
          </a:prstGeom>
          <a:noFill/>
        </p:spPr>
        <p:txBody>
          <a:bodyPr wrap="square">
            <a:spAutoFit/>
          </a:bodyPr>
          <a:lstStyle/>
          <a:p>
            <a:r>
              <a:rPr lang="es-MX" sz="2400" b="1" dirty="0"/>
              <a:t>Introducción a </a:t>
            </a:r>
            <a:r>
              <a:rPr lang="es-MX" sz="2400" b="1" dirty="0" err="1"/>
              <a:t>vCloud</a:t>
            </a:r>
            <a:r>
              <a:rPr lang="es-MX" sz="2400" b="1" dirty="0"/>
              <a:t> Director: Impulsando la eficiencia en la gestión de la nube</a:t>
            </a:r>
            <a:endParaRPr lang="es-EC" sz="2400" b="1" dirty="0"/>
          </a:p>
        </p:txBody>
      </p:sp>
      <p:sp>
        <p:nvSpPr>
          <p:cNvPr id="4" name="CuadroTexto 3">
            <a:extLst>
              <a:ext uri="{FF2B5EF4-FFF2-40B4-BE49-F238E27FC236}">
                <a16:creationId xmlns:a16="http://schemas.microsoft.com/office/drawing/2014/main" id="{8982F695-C2FC-7A4C-5DC7-DFE28A0A37FD}"/>
              </a:ext>
            </a:extLst>
          </p:cNvPr>
          <p:cNvSpPr txBox="1"/>
          <p:nvPr/>
        </p:nvSpPr>
        <p:spPr>
          <a:xfrm>
            <a:off x="344424" y="1856232"/>
            <a:ext cx="3514344" cy="3416320"/>
          </a:xfrm>
          <a:prstGeom prst="rect">
            <a:avLst/>
          </a:prstGeom>
          <a:noFill/>
        </p:spPr>
        <p:txBody>
          <a:bodyPr wrap="square" rtlCol="0">
            <a:spAutoFit/>
          </a:bodyPr>
          <a:lstStyle/>
          <a:p>
            <a:pPr algn="just"/>
            <a:r>
              <a:rPr lang="es-EC" dirty="0"/>
              <a:t>Dentro de los servicios que CEDIA incluye en sus planes esta el servicio de INSTITUCIONAL CLOUD,  el cual se entrega bajo una tabla de recursos, el cual se encuentra en la web de CEDIA, en </a:t>
            </a:r>
            <a:r>
              <a:rPr lang="es-EC" b="1" dirty="0"/>
              <a:t>Servicios de Tecnologia, Institucional Cloud</a:t>
            </a:r>
            <a:r>
              <a:rPr lang="es-EC" dirty="0"/>
              <a:t>.</a:t>
            </a:r>
          </a:p>
          <a:p>
            <a:pPr algn="just"/>
            <a:endParaRPr lang="es-EC" dirty="0"/>
          </a:p>
          <a:p>
            <a:pPr algn="just"/>
            <a:endParaRPr lang="es-EC" dirty="0"/>
          </a:p>
          <a:p>
            <a:pPr algn="just"/>
            <a:r>
              <a:rPr lang="es-EC" dirty="0"/>
              <a:t>Los recursos asignados se entregan con los siguientes ítems principales:</a:t>
            </a:r>
          </a:p>
          <a:p>
            <a:pPr algn="just"/>
            <a:r>
              <a:rPr lang="es-EC" dirty="0"/>
              <a:t>CPU, Memoria, Almacenamiento</a:t>
            </a:r>
          </a:p>
        </p:txBody>
      </p:sp>
      <p:pic>
        <p:nvPicPr>
          <p:cNvPr id="8" name="Imagen 7">
            <a:extLst>
              <a:ext uri="{FF2B5EF4-FFF2-40B4-BE49-F238E27FC236}">
                <a16:creationId xmlns:a16="http://schemas.microsoft.com/office/drawing/2014/main" id="{5E5CB5E4-9789-439A-4EE2-9EFA50C186D7}"/>
              </a:ext>
            </a:extLst>
          </p:cNvPr>
          <p:cNvPicPr>
            <a:picLocks noChangeAspect="1"/>
          </p:cNvPicPr>
          <p:nvPr/>
        </p:nvPicPr>
        <p:blipFill>
          <a:blip r:embed="rId3"/>
          <a:stretch>
            <a:fillRect/>
          </a:stretch>
        </p:blipFill>
        <p:spPr>
          <a:xfrm>
            <a:off x="4173565" y="1951812"/>
            <a:ext cx="7768499" cy="4404688"/>
          </a:xfrm>
          <a:prstGeom prst="rect">
            <a:avLst/>
          </a:prstGeom>
        </p:spPr>
      </p:pic>
    </p:spTree>
    <p:extLst>
      <p:ext uri="{BB962C8B-B14F-4D97-AF65-F5344CB8AC3E}">
        <p14:creationId xmlns:p14="http://schemas.microsoft.com/office/powerpoint/2010/main" val="777044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130117" y="0"/>
            <a:ext cx="1061883" cy="369332"/>
          </a:xfrm>
          <a:prstGeom prst="rect">
            <a:avLst/>
          </a:prstGeom>
        </p:spPr>
        <p:txBody>
          <a:bodyPr wrap="square">
            <a:spAutoFit/>
          </a:bodyPr>
          <a:lstStyle/>
          <a:p>
            <a:r>
              <a:rPr lang="es-ES" b="1" dirty="0">
                <a:solidFill>
                  <a:srgbClr val="171B25"/>
                </a:solidFill>
                <a:latin typeface="visuelt-black"/>
              </a:rPr>
              <a:t>Fin</a:t>
            </a:r>
          </a:p>
        </p:txBody>
      </p:sp>
      <p:pic>
        <p:nvPicPr>
          <p:cNvPr id="6" name="Picture 5">
            <a:extLst>
              <a:ext uri="{FF2B5EF4-FFF2-40B4-BE49-F238E27FC236}">
                <a16:creationId xmlns:a16="http://schemas.microsoft.com/office/drawing/2014/main" id="{56A9060E-A255-5C49-0D03-069D6F7E5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47"/>
            <a:ext cx="12189631" cy="6858000"/>
          </a:xfrm>
          <a:prstGeom prst="rect">
            <a:avLst/>
          </a:prstGeom>
        </p:spPr>
      </p:pic>
      <p:pic>
        <p:nvPicPr>
          <p:cNvPr id="3" name="Imagen 2">
            <a:extLst>
              <a:ext uri="{FF2B5EF4-FFF2-40B4-BE49-F238E27FC236}">
                <a16:creationId xmlns:a16="http://schemas.microsoft.com/office/drawing/2014/main" id="{137A1AAA-80CB-0830-ADAA-ED2E28EB8EF8}"/>
              </a:ext>
            </a:extLst>
          </p:cNvPr>
          <p:cNvPicPr>
            <a:picLocks noChangeAspect="1"/>
          </p:cNvPicPr>
          <p:nvPr/>
        </p:nvPicPr>
        <p:blipFill>
          <a:blip r:embed="rId3"/>
          <a:stretch>
            <a:fillRect/>
          </a:stretch>
        </p:blipFill>
        <p:spPr>
          <a:xfrm>
            <a:off x="1767840" y="1088122"/>
            <a:ext cx="8388653" cy="5327421"/>
          </a:xfrm>
          <a:prstGeom prst="rect">
            <a:avLst/>
          </a:prstGeom>
        </p:spPr>
      </p:pic>
    </p:spTree>
    <p:extLst>
      <p:ext uri="{BB962C8B-B14F-4D97-AF65-F5344CB8AC3E}">
        <p14:creationId xmlns:p14="http://schemas.microsoft.com/office/powerpoint/2010/main" val="2666542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130117" y="0"/>
            <a:ext cx="1061883" cy="369332"/>
          </a:xfrm>
          <a:prstGeom prst="rect">
            <a:avLst/>
          </a:prstGeom>
        </p:spPr>
        <p:txBody>
          <a:bodyPr wrap="square">
            <a:spAutoFit/>
          </a:bodyPr>
          <a:lstStyle/>
          <a:p>
            <a:r>
              <a:rPr lang="es-ES" b="1" dirty="0">
                <a:solidFill>
                  <a:srgbClr val="171B25"/>
                </a:solidFill>
                <a:latin typeface="visuelt-black"/>
              </a:rPr>
              <a:t>Fin</a:t>
            </a:r>
          </a:p>
        </p:txBody>
      </p:sp>
      <p:pic>
        <p:nvPicPr>
          <p:cNvPr id="6" name="Picture 5">
            <a:extLst>
              <a:ext uri="{FF2B5EF4-FFF2-40B4-BE49-F238E27FC236}">
                <a16:creationId xmlns:a16="http://schemas.microsoft.com/office/drawing/2014/main" id="{56A9060E-A255-5C49-0D03-069D6F7E5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47"/>
            <a:ext cx="12189631" cy="6858000"/>
          </a:xfrm>
          <a:prstGeom prst="rect">
            <a:avLst/>
          </a:prstGeom>
        </p:spPr>
      </p:pic>
      <p:pic>
        <p:nvPicPr>
          <p:cNvPr id="3" name="Imagen 2">
            <a:extLst>
              <a:ext uri="{FF2B5EF4-FFF2-40B4-BE49-F238E27FC236}">
                <a16:creationId xmlns:a16="http://schemas.microsoft.com/office/drawing/2014/main" id="{8EF1A0FA-7BC5-207A-389F-675CB6ECEAE0}"/>
              </a:ext>
            </a:extLst>
          </p:cNvPr>
          <p:cNvPicPr>
            <a:picLocks noChangeAspect="1"/>
          </p:cNvPicPr>
          <p:nvPr/>
        </p:nvPicPr>
        <p:blipFill>
          <a:blip r:embed="rId3"/>
          <a:stretch>
            <a:fillRect/>
          </a:stretch>
        </p:blipFill>
        <p:spPr>
          <a:xfrm>
            <a:off x="2198890" y="1582306"/>
            <a:ext cx="7791850" cy="4445228"/>
          </a:xfrm>
          <a:prstGeom prst="rect">
            <a:avLst/>
          </a:prstGeom>
        </p:spPr>
      </p:pic>
      <p:sp>
        <p:nvSpPr>
          <p:cNvPr id="4" name="TextBox 1">
            <a:extLst>
              <a:ext uri="{FF2B5EF4-FFF2-40B4-BE49-F238E27FC236}">
                <a16:creationId xmlns:a16="http://schemas.microsoft.com/office/drawing/2014/main" id="{130CCD7C-5AF7-DA0B-9C92-5B3BFAD8E0CC}"/>
              </a:ext>
            </a:extLst>
          </p:cNvPr>
          <p:cNvSpPr txBox="1"/>
          <p:nvPr/>
        </p:nvSpPr>
        <p:spPr>
          <a:xfrm>
            <a:off x="5487629" y="509217"/>
            <a:ext cx="3656371" cy="707886"/>
          </a:xfrm>
          <a:prstGeom prst="rect">
            <a:avLst/>
          </a:prstGeom>
          <a:noFill/>
        </p:spPr>
        <p:txBody>
          <a:bodyPr wrap="square" rtlCol="0">
            <a:spAutoFit/>
          </a:bodyPr>
          <a:lstStyle/>
          <a:p>
            <a:r>
              <a:rPr lang="es-EC" sz="4000" dirty="0"/>
              <a:t>CAPACIDADES</a:t>
            </a:r>
          </a:p>
        </p:txBody>
      </p:sp>
    </p:spTree>
    <p:extLst>
      <p:ext uri="{BB962C8B-B14F-4D97-AF65-F5344CB8AC3E}">
        <p14:creationId xmlns:p14="http://schemas.microsoft.com/office/powerpoint/2010/main" val="2651884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130117" y="0"/>
            <a:ext cx="1061883" cy="369332"/>
          </a:xfrm>
          <a:prstGeom prst="rect">
            <a:avLst/>
          </a:prstGeom>
        </p:spPr>
        <p:txBody>
          <a:bodyPr wrap="square">
            <a:spAutoFit/>
          </a:bodyPr>
          <a:lstStyle/>
          <a:p>
            <a:r>
              <a:rPr lang="es-ES" b="1" dirty="0">
                <a:solidFill>
                  <a:srgbClr val="171B25"/>
                </a:solidFill>
                <a:latin typeface="visuelt-black"/>
              </a:rPr>
              <a:t>Fin</a:t>
            </a:r>
          </a:p>
        </p:txBody>
      </p:sp>
      <p:pic>
        <p:nvPicPr>
          <p:cNvPr id="6" name="Picture 5">
            <a:extLst>
              <a:ext uri="{FF2B5EF4-FFF2-40B4-BE49-F238E27FC236}">
                <a16:creationId xmlns:a16="http://schemas.microsoft.com/office/drawing/2014/main" id="{56A9060E-A255-5C49-0D03-069D6F7E5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47"/>
            <a:ext cx="12189631" cy="6858000"/>
          </a:xfrm>
          <a:prstGeom prst="rect">
            <a:avLst/>
          </a:prstGeom>
        </p:spPr>
      </p:pic>
      <p:sp>
        <p:nvSpPr>
          <p:cNvPr id="3" name="CuadroTexto 2">
            <a:extLst>
              <a:ext uri="{FF2B5EF4-FFF2-40B4-BE49-F238E27FC236}">
                <a16:creationId xmlns:a16="http://schemas.microsoft.com/office/drawing/2014/main" id="{B0BF40E5-BECE-EB1D-C1C0-8422053573F9}"/>
              </a:ext>
            </a:extLst>
          </p:cNvPr>
          <p:cNvSpPr txBox="1"/>
          <p:nvPr/>
        </p:nvSpPr>
        <p:spPr>
          <a:xfrm>
            <a:off x="4347295" y="2966720"/>
            <a:ext cx="3495040" cy="646331"/>
          </a:xfrm>
          <a:prstGeom prst="rect">
            <a:avLst/>
          </a:prstGeom>
          <a:noFill/>
        </p:spPr>
        <p:txBody>
          <a:bodyPr wrap="square" rtlCol="0">
            <a:spAutoFit/>
          </a:bodyPr>
          <a:lstStyle/>
          <a:p>
            <a:r>
              <a:rPr lang="es-EC" sz="3600" dirty="0"/>
              <a:t>DEMOSTRACIÓN</a:t>
            </a:r>
          </a:p>
        </p:txBody>
      </p:sp>
    </p:spTree>
    <p:extLst>
      <p:ext uri="{BB962C8B-B14F-4D97-AF65-F5344CB8AC3E}">
        <p14:creationId xmlns:p14="http://schemas.microsoft.com/office/powerpoint/2010/main" val="3960773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130117" y="0"/>
            <a:ext cx="1061883" cy="369332"/>
          </a:xfrm>
          <a:prstGeom prst="rect">
            <a:avLst/>
          </a:prstGeom>
        </p:spPr>
        <p:txBody>
          <a:bodyPr wrap="square">
            <a:spAutoFit/>
          </a:bodyPr>
          <a:lstStyle/>
          <a:p>
            <a:r>
              <a:rPr lang="es-ES" b="1" dirty="0">
                <a:solidFill>
                  <a:srgbClr val="171B25"/>
                </a:solidFill>
                <a:latin typeface="visuelt-black"/>
              </a:rPr>
              <a:t>Fin</a:t>
            </a:r>
          </a:p>
        </p:txBody>
      </p:sp>
      <p:pic>
        <p:nvPicPr>
          <p:cNvPr id="6" name="Picture 5">
            <a:extLst>
              <a:ext uri="{FF2B5EF4-FFF2-40B4-BE49-F238E27FC236}">
                <a16:creationId xmlns:a16="http://schemas.microsoft.com/office/drawing/2014/main" id="{56A9060E-A255-5C49-0D03-069D6F7E5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 y="0"/>
            <a:ext cx="12189631" cy="6858000"/>
          </a:xfrm>
          <a:prstGeom prst="rect">
            <a:avLst/>
          </a:prstGeom>
        </p:spPr>
      </p:pic>
      <p:sp>
        <p:nvSpPr>
          <p:cNvPr id="2" name="CuadroTexto 1">
            <a:extLst>
              <a:ext uri="{FF2B5EF4-FFF2-40B4-BE49-F238E27FC236}">
                <a16:creationId xmlns:a16="http://schemas.microsoft.com/office/drawing/2014/main" id="{F369F9F1-5846-04B8-58E7-98F4FD0A376B}"/>
              </a:ext>
            </a:extLst>
          </p:cNvPr>
          <p:cNvSpPr txBox="1"/>
          <p:nvPr/>
        </p:nvSpPr>
        <p:spPr>
          <a:xfrm>
            <a:off x="5963920" y="660400"/>
            <a:ext cx="4450080" cy="461665"/>
          </a:xfrm>
          <a:prstGeom prst="rect">
            <a:avLst/>
          </a:prstGeom>
          <a:noFill/>
        </p:spPr>
        <p:txBody>
          <a:bodyPr wrap="square" rtlCol="0">
            <a:spAutoFit/>
          </a:bodyPr>
          <a:lstStyle/>
          <a:p>
            <a:r>
              <a:rPr lang="es-EC" sz="2400" b="1" dirty="0"/>
              <a:t>STORAGE COMO SERVICIO </a:t>
            </a:r>
          </a:p>
        </p:txBody>
      </p:sp>
      <p:sp>
        <p:nvSpPr>
          <p:cNvPr id="3" name="CuadroTexto 2">
            <a:extLst>
              <a:ext uri="{FF2B5EF4-FFF2-40B4-BE49-F238E27FC236}">
                <a16:creationId xmlns:a16="http://schemas.microsoft.com/office/drawing/2014/main" id="{59D974A2-2B36-93AC-A9B2-F8DC586DDEDA}"/>
              </a:ext>
            </a:extLst>
          </p:cNvPr>
          <p:cNvSpPr txBox="1"/>
          <p:nvPr/>
        </p:nvSpPr>
        <p:spPr>
          <a:xfrm>
            <a:off x="944880" y="2336800"/>
            <a:ext cx="3810000" cy="3139321"/>
          </a:xfrm>
          <a:prstGeom prst="rect">
            <a:avLst/>
          </a:prstGeom>
          <a:noFill/>
        </p:spPr>
        <p:txBody>
          <a:bodyPr wrap="square" rtlCol="0">
            <a:spAutoFit/>
          </a:bodyPr>
          <a:lstStyle/>
          <a:p>
            <a:pPr algn="just"/>
            <a:r>
              <a:rPr lang="es-MX" dirty="0"/>
              <a:t>El </a:t>
            </a:r>
            <a:r>
              <a:rPr lang="es-MX" dirty="0" err="1"/>
              <a:t>backup</a:t>
            </a:r>
            <a:r>
              <a:rPr lang="es-MX" dirty="0"/>
              <a:t> offline es una práctica efectiva para proteger tus datos críticos contra pérdidas y garantizar su disponibilidad incluso en caso de problemas con la conexión a Internet o ataques cibernéticos. Recuerda que mantener múltiples copias de seguridad en ubicaciones físicas diferentes aumentará la seguridad y la posibilidad de recuperación exitosa en situaciones adversas.</a:t>
            </a:r>
            <a:endParaRPr lang="es-EC" dirty="0"/>
          </a:p>
        </p:txBody>
      </p:sp>
      <p:pic>
        <p:nvPicPr>
          <p:cNvPr id="4" name="Imagen 3">
            <a:extLst>
              <a:ext uri="{FF2B5EF4-FFF2-40B4-BE49-F238E27FC236}">
                <a16:creationId xmlns:a16="http://schemas.microsoft.com/office/drawing/2014/main" id="{0A5CB696-4305-93D1-3662-11242F6B042A}"/>
              </a:ext>
            </a:extLst>
          </p:cNvPr>
          <p:cNvPicPr>
            <a:picLocks/>
          </p:cNvPicPr>
          <p:nvPr/>
        </p:nvPicPr>
        <p:blipFill>
          <a:blip r:embed="rId3">
            <a:extLst>
              <a:ext uri="{28A0092B-C50C-407E-A947-70E740481C1C}">
                <a14:useLocalDpi xmlns:a14="http://schemas.microsoft.com/office/drawing/2010/main" val="0"/>
              </a:ext>
            </a:extLst>
          </a:blip>
          <a:srcRect l="2265" t="3198" r="615" b="-11531"/>
          <a:stretch>
            <a:fillRect/>
          </a:stretch>
        </p:blipFill>
        <p:spPr>
          <a:xfrm>
            <a:off x="5183188" y="1540828"/>
            <a:ext cx="6172039" cy="4873625"/>
          </a:xfrm>
          <a:prstGeom prst="rect">
            <a:avLst/>
          </a:prstGeom>
        </p:spPr>
      </p:pic>
    </p:spTree>
    <p:extLst>
      <p:ext uri="{BB962C8B-B14F-4D97-AF65-F5344CB8AC3E}">
        <p14:creationId xmlns:p14="http://schemas.microsoft.com/office/powerpoint/2010/main" val="913843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A9060E-A255-5C49-0D03-069D6F7E5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 y="0"/>
            <a:ext cx="12189631" cy="6858000"/>
          </a:xfrm>
          <a:prstGeom prst="rect">
            <a:avLst/>
          </a:prstGeom>
        </p:spPr>
      </p:pic>
      <p:sp>
        <p:nvSpPr>
          <p:cNvPr id="2" name="CuadroTexto 1">
            <a:extLst>
              <a:ext uri="{FF2B5EF4-FFF2-40B4-BE49-F238E27FC236}">
                <a16:creationId xmlns:a16="http://schemas.microsoft.com/office/drawing/2014/main" id="{770A6C67-04E1-7446-5999-97A3874BB8D1}"/>
              </a:ext>
            </a:extLst>
          </p:cNvPr>
          <p:cNvSpPr txBox="1"/>
          <p:nvPr/>
        </p:nvSpPr>
        <p:spPr>
          <a:xfrm>
            <a:off x="5963920" y="660400"/>
            <a:ext cx="4450080" cy="461665"/>
          </a:xfrm>
          <a:prstGeom prst="rect">
            <a:avLst/>
          </a:prstGeom>
          <a:noFill/>
        </p:spPr>
        <p:txBody>
          <a:bodyPr wrap="square" rtlCol="0">
            <a:spAutoFit/>
          </a:bodyPr>
          <a:lstStyle/>
          <a:p>
            <a:r>
              <a:rPr lang="es-EC" sz="2400" b="1" dirty="0"/>
              <a:t>CAPACIDADES PARA BAAS</a:t>
            </a:r>
          </a:p>
        </p:txBody>
      </p:sp>
      <p:pic>
        <p:nvPicPr>
          <p:cNvPr id="4" name="Imagen 3">
            <a:extLst>
              <a:ext uri="{FF2B5EF4-FFF2-40B4-BE49-F238E27FC236}">
                <a16:creationId xmlns:a16="http://schemas.microsoft.com/office/drawing/2014/main" id="{D7E30FC8-039A-F0E6-70A7-52823FA43F09}"/>
              </a:ext>
            </a:extLst>
          </p:cNvPr>
          <p:cNvPicPr>
            <a:picLocks noChangeAspect="1"/>
          </p:cNvPicPr>
          <p:nvPr/>
        </p:nvPicPr>
        <p:blipFill rotWithShape="1">
          <a:blip r:embed="rId3"/>
          <a:srcRect l="1545" t="9695" r="2933" b="16374"/>
          <a:stretch/>
        </p:blipFill>
        <p:spPr>
          <a:xfrm>
            <a:off x="304799" y="1466517"/>
            <a:ext cx="8392161" cy="1430905"/>
          </a:xfrm>
          <a:prstGeom prst="rect">
            <a:avLst/>
          </a:prstGeom>
        </p:spPr>
      </p:pic>
      <p:pic>
        <p:nvPicPr>
          <p:cNvPr id="8" name="Imagen 7">
            <a:extLst>
              <a:ext uri="{FF2B5EF4-FFF2-40B4-BE49-F238E27FC236}">
                <a16:creationId xmlns:a16="http://schemas.microsoft.com/office/drawing/2014/main" id="{51842D2B-4ADA-CEE1-CF35-6F5C6152D26C}"/>
              </a:ext>
            </a:extLst>
          </p:cNvPr>
          <p:cNvPicPr>
            <a:picLocks noChangeAspect="1"/>
          </p:cNvPicPr>
          <p:nvPr/>
        </p:nvPicPr>
        <p:blipFill rotWithShape="1">
          <a:blip r:embed="rId4"/>
          <a:srcRect l="869" t="11335" r="1739" b="14758"/>
          <a:stretch/>
        </p:blipFill>
        <p:spPr>
          <a:xfrm>
            <a:off x="304799" y="2915921"/>
            <a:ext cx="8492073" cy="1291757"/>
          </a:xfrm>
          <a:prstGeom prst="rect">
            <a:avLst/>
          </a:prstGeom>
        </p:spPr>
      </p:pic>
      <p:pic>
        <p:nvPicPr>
          <p:cNvPr id="10" name="Imagen 9">
            <a:extLst>
              <a:ext uri="{FF2B5EF4-FFF2-40B4-BE49-F238E27FC236}">
                <a16:creationId xmlns:a16="http://schemas.microsoft.com/office/drawing/2014/main" id="{9A42647B-A2F2-A9A8-9BA6-DEC6338ABA32}"/>
              </a:ext>
            </a:extLst>
          </p:cNvPr>
          <p:cNvPicPr>
            <a:picLocks noChangeAspect="1"/>
          </p:cNvPicPr>
          <p:nvPr/>
        </p:nvPicPr>
        <p:blipFill>
          <a:blip r:embed="rId5"/>
          <a:stretch>
            <a:fillRect/>
          </a:stretch>
        </p:blipFill>
        <p:spPr>
          <a:xfrm>
            <a:off x="304799" y="4226177"/>
            <a:ext cx="8567874" cy="1660056"/>
          </a:xfrm>
          <a:prstGeom prst="rect">
            <a:avLst/>
          </a:prstGeom>
        </p:spPr>
      </p:pic>
      <p:sp>
        <p:nvSpPr>
          <p:cNvPr id="11" name="CuadroTexto 10">
            <a:extLst>
              <a:ext uri="{FF2B5EF4-FFF2-40B4-BE49-F238E27FC236}">
                <a16:creationId xmlns:a16="http://schemas.microsoft.com/office/drawing/2014/main" id="{87ECDCA2-B4E3-6CE4-0082-A231A4A782AD}"/>
              </a:ext>
            </a:extLst>
          </p:cNvPr>
          <p:cNvSpPr txBox="1"/>
          <p:nvPr/>
        </p:nvSpPr>
        <p:spPr>
          <a:xfrm>
            <a:off x="9519920" y="2576462"/>
            <a:ext cx="2367281" cy="1631216"/>
          </a:xfrm>
          <a:prstGeom prst="rect">
            <a:avLst/>
          </a:prstGeom>
          <a:noFill/>
        </p:spPr>
        <p:txBody>
          <a:bodyPr wrap="square" rtlCol="0">
            <a:spAutoFit/>
          </a:bodyPr>
          <a:lstStyle/>
          <a:p>
            <a:r>
              <a:rPr lang="es-EC" dirty="0"/>
              <a:t>TOTAL PARA ALMACENAMIENTO DE BACKUPS:</a:t>
            </a:r>
          </a:p>
          <a:p>
            <a:endParaRPr lang="es-EC" dirty="0"/>
          </a:p>
          <a:p>
            <a:pPr algn="ctr"/>
            <a:r>
              <a:rPr lang="es-EC" sz="2800" dirty="0">
                <a:highlight>
                  <a:srgbClr val="00FFFF"/>
                </a:highlight>
              </a:rPr>
              <a:t>1921 </a:t>
            </a:r>
            <a:r>
              <a:rPr lang="es-EC" sz="2800" dirty="0" err="1">
                <a:highlight>
                  <a:srgbClr val="00FFFF"/>
                </a:highlight>
              </a:rPr>
              <a:t>TiB</a:t>
            </a:r>
            <a:endParaRPr lang="es-EC" sz="2800" dirty="0">
              <a:highlight>
                <a:srgbClr val="00FFFF"/>
              </a:highlight>
            </a:endParaRPr>
          </a:p>
        </p:txBody>
      </p:sp>
    </p:spTree>
    <p:extLst>
      <p:ext uri="{BB962C8B-B14F-4D97-AF65-F5344CB8AC3E}">
        <p14:creationId xmlns:p14="http://schemas.microsoft.com/office/powerpoint/2010/main" val="1665454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130117" y="0"/>
            <a:ext cx="1061883" cy="369332"/>
          </a:xfrm>
          <a:prstGeom prst="rect">
            <a:avLst/>
          </a:prstGeom>
        </p:spPr>
        <p:txBody>
          <a:bodyPr wrap="square">
            <a:spAutoFit/>
          </a:bodyPr>
          <a:lstStyle/>
          <a:p>
            <a:r>
              <a:rPr lang="es-ES" b="1" dirty="0">
                <a:solidFill>
                  <a:srgbClr val="171B25"/>
                </a:solidFill>
                <a:latin typeface="visuelt-black"/>
              </a:rPr>
              <a:t>Fin</a:t>
            </a:r>
          </a:p>
        </p:txBody>
      </p:sp>
      <p:pic>
        <p:nvPicPr>
          <p:cNvPr id="6" name="Picture 5">
            <a:extLst>
              <a:ext uri="{FF2B5EF4-FFF2-40B4-BE49-F238E27FC236}">
                <a16:creationId xmlns:a16="http://schemas.microsoft.com/office/drawing/2014/main" id="{56A9060E-A255-5C49-0D03-069D6F7E5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47"/>
            <a:ext cx="12189631" cy="6858000"/>
          </a:xfrm>
          <a:prstGeom prst="rect">
            <a:avLst/>
          </a:prstGeom>
        </p:spPr>
      </p:pic>
      <p:sp>
        <p:nvSpPr>
          <p:cNvPr id="4" name="CuadroTexto 3">
            <a:extLst>
              <a:ext uri="{FF2B5EF4-FFF2-40B4-BE49-F238E27FC236}">
                <a16:creationId xmlns:a16="http://schemas.microsoft.com/office/drawing/2014/main" id="{BC639139-B98F-F8A8-75DB-77C89C09D9EB}"/>
              </a:ext>
            </a:extLst>
          </p:cNvPr>
          <p:cNvSpPr txBox="1"/>
          <p:nvPr/>
        </p:nvSpPr>
        <p:spPr>
          <a:xfrm>
            <a:off x="5445760" y="369332"/>
            <a:ext cx="5303520" cy="584775"/>
          </a:xfrm>
          <a:prstGeom prst="rect">
            <a:avLst/>
          </a:prstGeom>
          <a:noFill/>
        </p:spPr>
        <p:txBody>
          <a:bodyPr wrap="square" rtlCol="0">
            <a:spAutoFit/>
          </a:bodyPr>
          <a:lstStyle/>
          <a:p>
            <a:r>
              <a:rPr lang="es-EC" sz="3200" dirty="0" err="1"/>
              <a:t>Disaster</a:t>
            </a:r>
            <a:r>
              <a:rPr lang="es-EC" sz="3200" dirty="0"/>
              <a:t> </a:t>
            </a:r>
            <a:r>
              <a:rPr lang="es-EC" sz="3200" dirty="0" err="1"/>
              <a:t>Recovery</a:t>
            </a:r>
            <a:r>
              <a:rPr lang="es-EC" sz="3200" dirty="0"/>
              <a:t> </a:t>
            </a:r>
            <a:r>
              <a:rPr lang="es-EC" sz="3200" dirty="0" err="1"/>
              <a:t>DraaS</a:t>
            </a:r>
            <a:endParaRPr lang="es-EC" sz="3200" dirty="0"/>
          </a:p>
        </p:txBody>
      </p:sp>
      <p:sp>
        <p:nvSpPr>
          <p:cNvPr id="5" name="CuadroTexto 4">
            <a:extLst>
              <a:ext uri="{FF2B5EF4-FFF2-40B4-BE49-F238E27FC236}">
                <a16:creationId xmlns:a16="http://schemas.microsoft.com/office/drawing/2014/main" id="{DB3366B8-57D4-4992-E2ED-12B683C43DD2}"/>
              </a:ext>
            </a:extLst>
          </p:cNvPr>
          <p:cNvSpPr txBox="1"/>
          <p:nvPr/>
        </p:nvSpPr>
        <p:spPr>
          <a:xfrm>
            <a:off x="1076960" y="1637159"/>
            <a:ext cx="4744720" cy="3970318"/>
          </a:xfrm>
          <a:prstGeom prst="rect">
            <a:avLst/>
          </a:prstGeom>
          <a:noFill/>
        </p:spPr>
        <p:txBody>
          <a:bodyPr wrap="square">
            <a:spAutoFit/>
          </a:bodyPr>
          <a:lstStyle/>
          <a:p>
            <a:pPr algn="just">
              <a:buFont typeface="Arial" panose="020B0604020202020204" pitchFamily="34" charset="0"/>
              <a:buChar char="•"/>
            </a:pPr>
            <a:r>
              <a:rPr lang="es-MX" dirty="0"/>
              <a:t>¿Qué es el servicio de recuperación ante desastres (</a:t>
            </a:r>
            <a:r>
              <a:rPr lang="es-MX" dirty="0" err="1"/>
              <a:t>DraaS</a:t>
            </a:r>
            <a:r>
              <a:rPr lang="es-MX" dirty="0"/>
              <a:t>)?</a:t>
            </a:r>
          </a:p>
          <a:p>
            <a:pPr algn="just">
              <a:buFont typeface="Arial" panose="020B0604020202020204" pitchFamily="34" charset="0"/>
              <a:buChar char="•"/>
            </a:pPr>
            <a:r>
              <a:rPr lang="es-MX" dirty="0" err="1"/>
              <a:t>DraaS</a:t>
            </a:r>
            <a:r>
              <a:rPr lang="es-MX" dirty="0"/>
              <a:t> es un enfoque que permite a las organizaciones mantener sus operaciones en funcionamiento incluso después de un desastre, como un fallo del sistema, un ataque cibernético o un desastre natural.</a:t>
            </a:r>
          </a:p>
          <a:p>
            <a:pPr algn="just">
              <a:buFont typeface="Arial" panose="020B0604020202020204" pitchFamily="34" charset="0"/>
              <a:buChar char="•"/>
            </a:pPr>
            <a:r>
              <a:rPr lang="es-MX" dirty="0"/>
              <a:t>Ventajas del </a:t>
            </a:r>
            <a:r>
              <a:rPr lang="es-MX" dirty="0" err="1"/>
              <a:t>DraaS</a:t>
            </a:r>
            <a:r>
              <a:rPr lang="es-MX" dirty="0"/>
              <a:t>:</a:t>
            </a:r>
          </a:p>
          <a:p>
            <a:pPr marL="742950" lvl="1" indent="-285750" algn="just">
              <a:buFont typeface="Arial" panose="020B0604020202020204" pitchFamily="34" charset="0"/>
              <a:buChar char="•"/>
            </a:pPr>
            <a:r>
              <a:rPr lang="es-MX" dirty="0"/>
              <a:t>Minimiza el tiempo de inactividad y pérdida de datos.</a:t>
            </a:r>
          </a:p>
          <a:p>
            <a:pPr marL="742950" lvl="1" indent="-285750" algn="just">
              <a:buFont typeface="Arial" panose="020B0604020202020204" pitchFamily="34" charset="0"/>
              <a:buChar char="•"/>
            </a:pPr>
            <a:r>
              <a:rPr lang="es-MX" dirty="0"/>
              <a:t>Proporciona una recuperación rápida y fiable.</a:t>
            </a:r>
          </a:p>
          <a:p>
            <a:pPr marL="742950" lvl="1" indent="-285750" algn="just">
              <a:buFont typeface="Arial" panose="020B0604020202020204" pitchFamily="34" charset="0"/>
              <a:buChar char="•"/>
            </a:pPr>
            <a:r>
              <a:rPr lang="es-MX" dirty="0"/>
              <a:t>Permite la continuidad del negocio y la satisfacción del cliente.</a:t>
            </a:r>
          </a:p>
        </p:txBody>
      </p:sp>
      <p:pic>
        <p:nvPicPr>
          <p:cNvPr id="9" name="Imagen 8">
            <a:extLst>
              <a:ext uri="{FF2B5EF4-FFF2-40B4-BE49-F238E27FC236}">
                <a16:creationId xmlns:a16="http://schemas.microsoft.com/office/drawing/2014/main" id="{36C92B22-4D39-16FD-4FE8-0D2DAD67F525}"/>
              </a:ext>
            </a:extLst>
          </p:cNvPr>
          <p:cNvPicPr>
            <a:picLocks noChangeAspect="1"/>
          </p:cNvPicPr>
          <p:nvPr/>
        </p:nvPicPr>
        <p:blipFill>
          <a:blip r:embed="rId3"/>
          <a:stretch>
            <a:fillRect/>
          </a:stretch>
        </p:blipFill>
        <p:spPr>
          <a:xfrm>
            <a:off x="6494044" y="1637159"/>
            <a:ext cx="4636073" cy="3591642"/>
          </a:xfrm>
          <a:prstGeom prst="rect">
            <a:avLst/>
          </a:prstGeom>
        </p:spPr>
      </p:pic>
    </p:spTree>
    <p:extLst>
      <p:ext uri="{BB962C8B-B14F-4D97-AF65-F5344CB8AC3E}">
        <p14:creationId xmlns:p14="http://schemas.microsoft.com/office/powerpoint/2010/main" val="1620884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130117" y="0"/>
            <a:ext cx="1061883" cy="369332"/>
          </a:xfrm>
          <a:prstGeom prst="rect">
            <a:avLst/>
          </a:prstGeom>
        </p:spPr>
        <p:txBody>
          <a:bodyPr wrap="square">
            <a:spAutoFit/>
          </a:bodyPr>
          <a:lstStyle/>
          <a:p>
            <a:r>
              <a:rPr lang="es-ES" b="1" dirty="0">
                <a:solidFill>
                  <a:srgbClr val="171B25"/>
                </a:solidFill>
                <a:latin typeface="visuelt-black"/>
              </a:rPr>
              <a:t>Fin</a:t>
            </a:r>
          </a:p>
        </p:txBody>
      </p:sp>
      <p:pic>
        <p:nvPicPr>
          <p:cNvPr id="6" name="Picture 5">
            <a:extLst>
              <a:ext uri="{FF2B5EF4-FFF2-40B4-BE49-F238E27FC236}">
                <a16:creationId xmlns:a16="http://schemas.microsoft.com/office/drawing/2014/main" id="{56A9060E-A255-5C49-0D03-069D6F7E5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47"/>
            <a:ext cx="12189631" cy="6858000"/>
          </a:xfrm>
          <a:prstGeom prst="rect">
            <a:avLst/>
          </a:prstGeom>
        </p:spPr>
      </p:pic>
      <p:pic>
        <p:nvPicPr>
          <p:cNvPr id="3" name="Imagen 2">
            <a:extLst>
              <a:ext uri="{FF2B5EF4-FFF2-40B4-BE49-F238E27FC236}">
                <a16:creationId xmlns:a16="http://schemas.microsoft.com/office/drawing/2014/main" id="{78010402-0B7E-A16D-783D-E18262E4B861}"/>
              </a:ext>
            </a:extLst>
          </p:cNvPr>
          <p:cNvPicPr>
            <a:picLocks noChangeAspect="1"/>
          </p:cNvPicPr>
          <p:nvPr/>
        </p:nvPicPr>
        <p:blipFill>
          <a:blip r:embed="rId3"/>
          <a:stretch>
            <a:fillRect/>
          </a:stretch>
        </p:blipFill>
        <p:spPr>
          <a:xfrm>
            <a:off x="637330" y="1429151"/>
            <a:ext cx="10223710" cy="4968532"/>
          </a:xfrm>
          <a:prstGeom prst="rect">
            <a:avLst/>
          </a:prstGeom>
        </p:spPr>
      </p:pic>
      <p:sp>
        <p:nvSpPr>
          <p:cNvPr id="4" name="CuadroTexto 3">
            <a:extLst>
              <a:ext uri="{FF2B5EF4-FFF2-40B4-BE49-F238E27FC236}">
                <a16:creationId xmlns:a16="http://schemas.microsoft.com/office/drawing/2014/main" id="{BC639139-B98F-F8A8-75DB-77C89C09D9EB}"/>
              </a:ext>
            </a:extLst>
          </p:cNvPr>
          <p:cNvSpPr txBox="1"/>
          <p:nvPr/>
        </p:nvSpPr>
        <p:spPr>
          <a:xfrm>
            <a:off x="5445760" y="369332"/>
            <a:ext cx="5303520" cy="369332"/>
          </a:xfrm>
          <a:prstGeom prst="rect">
            <a:avLst/>
          </a:prstGeom>
          <a:noFill/>
        </p:spPr>
        <p:txBody>
          <a:bodyPr wrap="square" rtlCol="0">
            <a:spAutoFit/>
          </a:bodyPr>
          <a:lstStyle/>
          <a:p>
            <a:r>
              <a:rPr lang="es-EC" dirty="0"/>
              <a:t>Esquema de </a:t>
            </a:r>
            <a:r>
              <a:rPr lang="es-EC" dirty="0" err="1"/>
              <a:t>Disaster</a:t>
            </a:r>
            <a:r>
              <a:rPr lang="es-EC" dirty="0"/>
              <a:t> </a:t>
            </a:r>
            <a:r>
              <a:rPr lang="es-EC" dirty="0" err="1"/>
              <a:t>Recovery</a:t>
            </a:r>
            <a:endParaRPr lang="es-EC" dirty="0"/>
          </a:p>
        </p:txBody>
      </p:sp>
    </p:spTree>
    <p:extLst>
      <p:ext uri="{BB962C8B-B14F-4D97-AF65-F5344CB8AC3E}">
        <p14:creationId xmlns:p14="http://schemas.microsoft.com/office/powerpoint/2010/main" val="379836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130117" y="0"/>
            <a:ext cx="1061883" cy="369332"/>
          </a:xfrm>
          <a:prstGeom prst="rect">
            <a:avLst/>
          </a:prstGeom>
        </p:spPr>
        <p:txBody>
          <a:bodyPr wrap="square">
            <a:spAutoFit/>
          </a:bodyPr>
          <a:lstStyle/>
          <a:p>
            <a:r>
              <a:rPr lang="es-ES" b="1" dirty="0">
                <a:solidFill>
                  <a:srgbClr val="171B25"/>
                </a:solidFill>
                <a:latin typeface="visuelt-black"/>
              </a:rPr>
              <a:t>Fin</a:t>
            </a:r>
          </a:p>
        </p:txBody>
      </p:sp>
      <p:pic>
        <p:nvPicPr>
          <p:cNvPr id="6" name="Picture 5">
            <a:extLst>
              <a:ext uri="{FF2B5EF4-FFF2-40B4-BE49-F238E27FC236}">
                <a16:creationId xmlns:a16="http://schemas.microsoft.com/office/drawing/2014/main" id="{56A9060E-A255-5C49-0D03-069D6F7E5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extBox 1">
            <a:extLst>
              <a:ext uri="{FF2B5EF4-FFF2-40B4-BE49-F238E27FC236}">
                <a16:creationId xmlns:a16="http://schemas.microsoft.com/office/drawing/2014/main" id="{37BC97FB-B190-698D-45EF-CFC20388E88D}"/>
              </a:ext>
            </a:extLst>
          </p:cNvPr>
          <p:cNvSpPr txBox="1"/>
          <p:nvPr/>
        </p:nvSpPr>
        <p:spPr>
          <a:xfrm>
            <a:off x="7015249" y="369332"/>
            <a:ext cx="6173429" cy="707886"/>
          </a:xfrm>
          <a:prstGeom prst="rect">
            <a:avLst/>
          </a:prstGeom>
          <a:noFill/>
        </p:spPr>
        <p:txBody>
          <a:bodyPr wrap="square" rtlCol="0">
            <a:spAutoFit/>
          </a:bodyPr>
          <a:lstStyle/>
          <a:p>
            <a:r>
              <a:rPr lang="es-EC" sz="4000" dirty="0"/>
              <a:t>GRACIAS</a:t>
            </a:r>
          </a:p>
        </p:txBody>
      </p:sp>
      <p:sp>
        <p:nvSpPr>
          <p:cNvPr id="4" name="TextBox 3">
            <a:extLst>
              <a:ext uri="{FF2B5EF4-FFF2-40B4-BE49-F238E27FC236}">
                <a16:creationId xmlns:a16="http://schemas.microsoft.com/office/drawing/2014/main" id="{2B49169F-C6B8-E262-9924-9FA40A44FAD7}"/>
              </a:ext>
            </a:extLst>
          </p:cNvPr>
          <p:cNvSpPr txBox="1"/>
          <p:nvPr/>
        </p:nvSpPr>
        <p:spPr>
          <a:xfrm>
            <a:off x="685800" y="1905000"/>
            <a:ext cx="6716486" cy="3046988"/>
          </a:xfrm>
          <a:prstGeom prst="rect">
            <a:avLst/>
          </a:prstGeom>
          <a:noFill/>
        </p:spPr>
        <p:txBody>
          <a:bodyPr wrap="square" rtlCol="0">
            <a:spAutoFit/>
          </a:bodyPr>
          <a:lstStyle/>
          <a:p>
            <a:r>
              <a:rPr lang="es-EC" sz="3200" dirty="0"/>
              <a:t>¿PREGUNTAS?</a:t>
            </a:r>
          </a:p>
          <a:p>
            <a:endParaRPr lang="es-EC" sz="3200" dirty="0"/>
          </a:p>
          <a:p>
            <a:r>
              <a:rPr lang="es-EC" sz="3200" dirty="0"/>
              <a:t>INTERESADOS:</a:t>
            </a:r>
          </a:p>
          <a:p>
            <a:r>
              <a:rPr lang="es-EC" sz="3200" dirty="0"/>
              <a:t>CONTACTO: ENRIQUE LOPEZ S.</a:t>
            </a:r>
          </a:p>
          <a:p>
            <a:r>
              <a:rPr lang="es-EC" sz="3200" dirty="0"/>
              <a:t>CORREO: </a:t>
            </a:r>
            <a:r>
              <a:rPr lang="es-EC" sz="3200" dirty="0">
                <a:hlinkClick r:id="rId3"/>
              </a:rPr>
              <a:t>enrique.lopez@cedia.org.ec</a:t>
            </a:r>
            <a:endParaRPr lang="es-EC" sz="3200" dirty="0"/>
          </a:p>
          <a:p>
            <a:r>
              <a:rPr lang="es-EC" sz="3200" dirty="0"/>
              <a:t>TELEFONO: 0984777717</a:t>
            </a:r>
          </a:p>
        </p:txBody>
      </p:sp>
    </p:spTree>
    <p:extLst>
      <p:ext uri="{BB962C8B-B14F-4D97-AF65-F5344CB8AC3E}">
        <p14:creationId xmlns:p14="http://schemas.microsoft.com/office/powerpoint/2010/main" val="92164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130117" y="0"/>
            <a:ext cx="1061883" cy="369332"/>
          </a:xfrm>
          <a:prstGeom prst="rect">
            <a:avLst/>
          </a:prstGeom>
        </p:spPr>
        <p:txBody>
          <a:bodyPr wrap="square">
            <a:spAutoFit/>
          </a:bodyPr>
          <a:lstStyle/>
          <a:p>
            <a:r>
              <a:rPr lang="es-ES" b="1" dirty="0">
                <a:solidFill>
                  <a:srgbClr val="171B25"/>
                </a:solidFill>
                <a:latin typeface="visuelt-black"/>
              </a:rPr>
              <a:t>Fin</a:t>
            </a:r>
          </a:p>
        </p:txBody>
      </p:sp>
      <p:pic>
        <p:nvPicPr>
          <p:cNvPr id="6" name="Picture 5">
            <a:extLst>
              <a:ext uri="{FF2B5EF4-FFF2-40B4-BE49-F238E27FC236}">
                <a16:creationId xmlns:a16="http://schemas.microsoft.com/office/drawing/2014/main" id="{56A9060E-A255-5C49-0D03-069D6F7E5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631" cy="6858000"/>
          </a:xfrm>
          <a:prstGeom prst="rect">
            <a:avLst/>
          </a:prstGeom>
        </p:spPr>
      </p:pic>
      <p:sp>
        <p:nvSpPr>
          <p:cNvPr id="5" name="CuadroTexto 4">
            <a:extLst>
              <a:ext uri="{FF2B5EF4-FFF2-40B4-BE49-F238E27FC236}">
                <a16:creationId xmlns:a16="http://schemas.microsoft.com/office/drawing/2014/main" id="{302D1F3A-2109-8AC8-D4E4-C6F783314DB2}"/>
              </a:ext>
            </a:extLst>
          </p:cNvPr>
          <p:cNvSpPr txBox="1"/>
          <p:nvPr/>
        </p:nvSpPr>
        <p:spPr>
          <a:xfrm>
            <a:off x="4672584" y="740664"/>
            <a:ext cx="5541264" cy="523220"/>
          </a:xfrm>
          <a:prstGeom prst="rect">
            <a:avLst/>
          </a:prstGeom>
          <a:noFill/>
        </p:spPr>
        <p:txBody>
          <a:bodyPr wrap="square" rtlCol="0">
            <a:spAutoFit/>
          </a:bodyPr>
          <a:lstStyle/>
          <a:p>
            <a:pPr algn="ctr"/>
            <a:r>
              <a:rPr lang="es-EC" sz="2800" b="1" dirty="0"/>
              <a:t>QUE ES </a:t>
            </a:r>
            <a:r>
              <a:rPr lang="es-EC" sz="2800" b="1" dirty="0" err="1"/>
              <a:t>Vcloud</a:t>
            </a:r>
            <a:r>
              <a:rPr lang="es-EC" sz="2800" b="1" dirty="0"/>
              <a:t> DIRECTOR</a:t>
            </a:r>
          </a:p>
        </p:txBody>
      </p:sp>
      <p:sp>
        <p:nvSpPr>
          <p:cNvPr id="10" name="CuadroTexto 9">
            <a:extLst>
              <a:ext uri="{FF2B5EF4-FFF2-40B4-BE49-F238E27FC236}">
                <a16:creationId xmlns:a16="http://schemas.microsoft.com/office/drawing/2014/main" id="{2F428939-F7E8-0016-2768-AA12960D34C4}"/>
              </a:ext>
            </a:extLst>
          </p:cNvPr>
          <p:cNvSpPr txBox="1"/>
          <p:nvPr/>
        </p:nvSpPr>
        <p:spPr>
          <a:xfrm>
            <a:off x="148673" y="1751342"/>
            <a:ext cx="3108960" cy="2862322"/>
          </a:xfrm>
          <a:prstGeom prst="rect">
            <a:avLst/>
          </a:prstGeom>
          <a:noFill/>
        </p:spPr>
        <p:txBody>
          <a:bodyPr wrap="square" rtlCol="0">
            <a:spAutoFit/>
          </a:bodyPr>
          <a:lstStyle/>
          <a:p>
            <a:pPr algn="just"/>
            <a:r>
              <a:rPr lang="es-EC" dirty="0" err="1"/>
              <a:t>vCloud</a:t>
            </a:r>
            <a:r>
              <a:rPr lang="es-EC" dirty="0"/>
              <a:t> Director es la plataforma de gestión la nube altamente escalable y segura.</a:t>
            </a:r>
          </a:p>
          <a:p>
            <a:pPr algn="just"/>
            <a:endParaRPr lang="es-EC" dirty="0"/>
          </a:p>
          <a:p>
            <a:pPr algn="just"/>
            <a:r>
              <a:rPr lang="es-EC" dirty="0"/>
              <a:t>Permite a las Instituciones miembros de CEDIA, construir, administrar y desplegar fácilmente entornos de nube privada, publica e hibrida</a:t>
            </a:r>
          </a:p>
          <a:p>
            <a:endParaRPr lang="es-EC" dirty="0"/>
          </a:p>
        </p:txBody>
      </p:sp>
      <p:pic>
        <p:nvPicPr>
          <p:cNvPr id="12" name="Imagen 11">
            <a:extLst>
              <a:ext uri="{FF2B5EF4-FFF2-40B4-BE49-F238E27FC236}">
                <a16:creationId xmlns:a16="http://schemas.microsoft.com/office/drawing/2014/main" id="{A2DFD954-FB41-AC29-B704-60498F5560AD}"/>
              </a:ext>
            </a:extLst>
          </p:cNvPr>
          <p:cNvPicPr>
            <a:picLocks noChangeAspect="1"/>
          </p:cNvPicPr>
          <p:nvPr/>
        </p:nvPicPr>
        <p:blipFill>
          <a:blip r:embed="rId3"/>
          <a:stretch>
            <a:fillRect/>
          </a:stretch>
        </p:blipFill>
        <p:spPr>
          <a:xfrm>
            <a:off x="3552610" y="1739271"/>
            <a:ext cx="8440822" cy="3626596"/>
          </a:xfrm>
          <a:prstGeom prst="rect">
            <a:avLst/>
          </a:prstGeom>
        </p:spPr>
      </p:pic>
    </p:spTree>
    <p:extLst>
      <p:ext uri="{BB962C8B-B14F-4D97-AF65-F5344CB8AC3E}">
        <p14:creationId xmlns:p14="http://schemas.microsoft.com/office/powerpoint/2010/main" val="321447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130117" y="0"/>
            <a:ext cx="1061883" cy="369332"/>
          </a:xfrm>
          <a:prstGeom prst="rect">
            <a:avLst/>
          </a:prstGeom>
        </p:spPr>
        <p:txBody>
          <a:bodyPr wrap="square">
            <a:spAutoFit/>
          </a:bodyPr>
          <a:lstStyle/>
          <a:p>
            <a:r>
              <a:rPr lang="es-ES" b="1" dirty="0">
                <a:solidFill>
                  <a:srgbClr val="171B25"/>
                </a:solidFill>
                <a:latin typeface="visuelt-black"/>
              </a:rPr>
              <a:t>Fin</a:t>
            </a:r>
          </a:p>
        </p:txBody>
      </p:sp>
      <p:pic>
        <p:nvPicPr>
          <p:cNvPr id="6" name="Picture 5">
            <a:extLst>
              <a:ext uri="{FF2B5EF4-FFF2-40B4-BE49-F238E27FC236}">
                <a16:creationId xmlns:a16="http://schemas.microsoft.com/office/drawing/2014/main" id="{56A9060E-A255-5C49-0D03-069D6F7E5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47"/>
            <a:ext cx="12189631" cy="6858000"/>
          </a:xfrm>
          <a:prstGeom prst="rect">
            <a:avLst/>
          </a:prstGeom>
        </p:spPr>
      </p:pic>
      <p:sp>
        <p:nvSpPr>
          <p:cNvPr id="2" name="CuadroTexto 1">
            <a:extLst>
              <a:ext uri="{FF2B5EF4-FFF2-40B4-BE49-F238E27FC236}">
                <a16:creationId xmlns:a16="http://schemas.microsoft.com/office/drawing/2014/main" id="{234F215A-3DE4-D27B-64CB-661399494F24}"/>
              </a:ext>
            </a:extLst>
          </p:cNvPr>
          <p:cNvSpPr txBox="1"/>
          <p:nvPr/>
        </p:nvSpPr>
        <p:spPr>
          <a:xfrm>
            <a:off x="5065776" y="502389"/>
            <a:ext cx="5230368" cy="461665"/>
          </a:xfrm>
          <a:prstGeom prst="rect">
            <a:avLst/>
          </a:prstGeom>
          <a:noFill/>
        </p:spPr>
        <p:txBody>
          <a:bodyPr wrap="square" rtlCol="0">
            <a:spAutoFit/>
          </a:bodyPr>
          <a:lstStyle/>
          <a:p>
            <a:pPr algn="ctr"/>
            <a:r>
              <a:rPr lang="es-EC" sz="2400" b="1" dirty="0"/>
              <a:t>VENTAJAS DE VCLOUD DIRECTOR</a:t>
            </a:r>
          </a:p>
        </p:txBody>
      </p:sp>
      <p:sp>
        <p:nvSpPr>
          <p:cNvPr id="3" name="CuadroTexto 2">
            <a:extLst>
              <a:ext uri="{FF2B5EF4-FFF2-40B4-BE49-F238E27FC236}">
                <a16:creationId xmlns:a16="http://schemas.microsoft.com/office/drawing/2014/main" id="{85D668D9-DD8A-D295-D82C-6DA96CF4EA8F}"/>
              </a:ext>
            </a:extLst>
          </p:cNvPr>
          <p:cNvSpPr txBox="1"/>
          <p:nvPr/>
        </p:nvSpPr>
        <p:spPr>
          <a:xfrm>
            <a:off x="660400" y="1946656"/>
            <a:ext cx="4561840" cy="2585323"/>
          </a:xfrm>
          <a:prstGeom prst="rect">
            <a:avLst/>
          </a:prstGeom>
          <a:noFill/>
        </p:spPr>
        <p:txBody>
          <a:bodyPr wrap="square" rtlCol="0">
            <a:spAutoFit/>
          </a:bodyPr>
          <a:lstStyle/>
          <a:p>
            <a:pPr marL="285750" indent="-285750" algn="just">
              <a:buFont typeface="Arial" panose="020B0604020202020204" pitchFamily="34" charset="0"/>
              <a:buChar char="•"/>
            </a:pPr>
            <a:r>
              <a:rPr lang="es-EC" b="1" dirty="0"/>
              <a:t>Mover cargas de trabajo entre su ambiente privado hacia la nube de CEDIA</a:t>
            </a:r>
            <a:r>
              <a:rPr lang="es-EC" dirty="0"/>
              <a:t>,</a:t>
            </a:r>
          </a:p>
          <a:p>
            <a:pPr marL="742950" lvl="1" indent="-285750" algn="just">
              <a:buFont typeface="Arial" panose="020B0604020202020204" pitchFamily="34" charset="0"/>
              <a:buChar char="•"/>
            </a:pPr>
            <a:r>
              <a:rPr lang="es-EC" dirty="0"/>
              <a:t>Herramientas de importación</a:t>
            </a:r>
          </a:p>
          <a:p>
            <a:pPr marL="285750" indent="-285750" algn="just">
              <a:buFont typeface="Arial" panose="020B0604020202020204" pitchFamily="34" charset="0"/>
              <a:buChar char="•"/>
            </a:pPr>
            <a:r>
              <a:rPr lang="es-EC" b="1" dirty="0"/>
              <a:t>Fácil adopción de ambientes híbridos</a:t>
            </a:r>
          </a:p>
          <a:p>
            <a:pPr marL="742950" lvl="1" indent="-285750" algn="just">
              <a:buFont typeface="Arial" panose="020B0604020202020204" pitchFamily="34" charset="0"/>
              <a:buChar char="•"/>
            </a:pPr>
            <a:r>
              <a:rPr lang="es-EC" dirty="0" err="1"/>
              <a:t>vlan</a:t>
            </a:r>
            <a:r>
              <a:rPr lang="es-EC" dirty="0"/>
              <a:t> extendida</a:t>
            </a:r>
          </a:p>
          <a:p>
            <a:pPr marL="285750" indent="-285750" algn="just">
              <a:buFont typeface="Arial" panose="020B0604020202020204" pitchFamily="34" charset="0"/>
              <a:buChar char="•"/>
            </a:pPr>
            <a:r>
              <a:rPr lang="es-EC" dirty="0"/>
              <a:t>Aislamiento de redes</a:t>
            </a:r>
          </a:p>
          <a:p>
            <a:pPr marL="742950" lvl="1" indent="-285750" algn="just">
              <a:buFont typeface="Arial" panose="020B0604020202020204" pitchFamily="34" charset="0"/>
              <a:buChar char="•"/>
            </a:pPr>
            <a:r>
              <a:rPr lang="es-EC" dirty="0"/>
              <a:t>Creación de redes aisladas, enrutadas</a:t>
            </a:r>
          </a:p>
          <a:p>
            <a:pPr marL="285750" indent="-285750" algn="just">
              <a:buFont typeface="Arial" panose="020B0604020202020204" pitchFamily="34" charset="0"/>
              <a:buChar char="•"/>
            </a:pPr>
            <a:r>
              <a:rPr lang="es-EC" b="1" dirty="0"/>
              <a:t>Vistas unificadas de todos los recursos.</a:t>
            </a:r>
          </a:p>
          <a:p>
            <a:pPr algn="just"/>
            <a:endParaRPr lang="es-EC" dirty="0"/>
          </a:p>
        </p:txBody>
      </p:sp>
    </p:spTree>
    <p:extLst>
      <p:ext uri="{BB962C8B-B14F-4D97-AF65-F5344CB8AC3E}">
        <p14:creationId xmlns:p14="http://schemas.microsoft.com/office/powerpoint/2010/main" val="2765960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130117" y="0"/>
            <a:ext cx="1061883" cy="369332"/>
          </a:xfrm>
          <a:prstGeom prst="rect">
            <a:avLst/>
          </a:prstGeom>
        </p:spPr>
        <p:txBody>
          <a:bodyPr wrap="square">
            <a:spAutoFit/>
          </a:bodyPr>
          <a:lstStyle/>
          <a:p>
            <a:r>
              <a:rPr lang="es-ES" b="1" dirty="0">
                <a:solidFill>
                  <a:srgbClr val="171B25"/>
                </a:solidFill>
                <a:latin typeface="visuelt-black"/>
              </a:rPr>
              <a:t>Fin</a:t>
            </a:r>
          </a:p>
        </p:txBody>
      </p:sp>
      <p:pic>
        <p:nvPicPr>
          <p:cNvPr id="6" name="Picture 5">
            <a:extLst>
              <a:ext uri="{FF2B5EF4-FFF2-40B4-BE49-F238E27FC236}">
                <a16:creationId xmlns:a16="http://schemas.microsoft.com/office/drawing/2014/main" id="{56A9060E-A255-5C49-0D03-069D6F7E5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47"/>
            <a:ext cx="12189631" cy="6858000"/>
          </a:xfrm>
          <a:prstGeom prst="rect">
            <a:avLst/>
          </a:prstGeom>
        </p:spPr>
      </p:pic>
      <p:sp>
        <p:nvSpPr>
          <p:cNvPr id="2" name="CuadroTexto 1">
            <a:extLst>
              <a:ext uri="{FF2B5EF4-FFF2-40B4-BE49-F238E27FC236}">
                <a16:creationId xmlns:a16="http://schemas.microsoft.com/office/drawing/2014/main" id="{F9F07B9B-5658-AEFD-F08C-66ECDF2CC120}"/>
              </a:ext>
            </a:extLst>
          </p:cNvPr>
          <p:cNvSpPr txBox="1"/>
          <p:nvPr/>
        </p:nvSpPr>
        <p:spPr>
          <a:xfrm>
            <a:off x="5029200" y="369332"/>
            <a:ext cx="5632704" cy="369332"/>
          </a:xfrm>
          <a:prstGeom prst="rect">
            <a:avLst/>
          </a:prstGeom>
          <a:noFill/>
        </p:spPr>
        <p:txBody>
          <a:bodyPr wrap="square" rtlCol="0">
            <a:spAutoFit/>
          </a:bodyPr>
          <a:lstStyle/>
          <a:p>
            <a:r>
              <a:rPr lang="es-EC" dirty="0"/>
              <a:t>CEDIA CLOUD VERFIED</a:t>
            </a:r>
          </a:p>
        </p:txBody>
      </p:sp>
      <p:pic>
        <p:nvPicPr>
          <p:cNvPr id="4" name="Imagen 3">
            <a:extLst>
              <a:ext uri="{FF2B5EF4-FFF2-40B4-BE49-F238E27FC236}">
                <a16:creationId xmlns:a16="http://schemas.microsoft.com/office/drawing/2014/main" id="{EEBA64BB-233C-C780-DB53-3BC0F82EF650}"/>
              </a:ext>
            </a:extLst>
          </p:cNvPr>
          <p:cNvPicPr>
            <a:picLocks noChangeAspect="1"/>
          </p:cNvPicPr>
          <p:nvPr/>
        </p:nvPicPr>
        <p:blipFill>
          <a:blip r:embed="rId3"/>
          <a:stretch>
            <a:fillRect/>
          </a:stretch>
        </p:blipFill>
        <p:spPr>
          <a:xfrm>
            <a:off x="2003944" y="1260190"/>
            <a:ext cx="8181742" cy="4734242"/>
          </a:xfrm>
          <a:prstGeom prst="rect">
            <a:avLst/>
          </a:prstGeom>
        </p:spPr>
      </p:pic>
    </p:spTree>
    <p:extLst>
      <p:ext uri="{BB962C8B-B14F-4D97-AF65-F5344CB8AC3E}">
        <p14:creationId xmlns:p14="http://schemas.microsoft.com/office/powerpoint/2010/main" val="442899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130117" y="0"/>
            <a:ext cx="1061883" cy="369332"/>
          </a:xfrm>
          <a:prstGeom prst="rect">
            <a:avLst/>
          </a:prstGeom>
        </p:spPr>
        <p:txBody>
          <a:bodyPr wrap="square">
            <a:spAutoFit/>
          </a:bodyPr>
          <a:lstStyle/>
          <a:p>
            <a:r>
              <a:rPr lang="es-ES" b="1" dirty="0">
                <a:solidFill>
                  <a:srgbClr val="171B25"/>
                </a:solidFill>
                <a:latin typeface="visuelt-black"/>
              </a:rPr>
              <a:t>Fin</a:t>
            </a:r>
          </a:p>
        </p:txBody>
      </p:sp>
      <p:pic>
        <p:nvPicPr>
          <p:cNvPr id="6" name="Picture 5">
            <a:extLst>
              <a:ext uri="{FF2B5EF4-FFF2-40B4-BE49-F238E27FC236}">
                <a16:creationId xmlns:a16="http://schemas.microsoft.com/office/drawing/2014/main" id="{56A9060E-A255-5C49-0D03-069D6F7E5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47"/>
            <a:ext cx="12189631" cy="6858000"/>
          </a:xfrm>
          <a:prstGeom prst="rect">
            <a:avLst/>
          </a:prstGeom>
        </p:spPr>
      </p:pic>
      <p:sp>
        <p:nvSpPr>
          <p:cNvPr id="2" name="CuadroTexto 1">
            <a:extLst>
              <a:ext uri="{FF2B5EF4-FFF2-40B4-BE49-F238E27FC236}">
                <a16:creationId xmlns:a16="http://schemas.microsoft.com/office/drawing/2014/main" id="{F5430598-1D0F-D027-7890-A388FF9C7EE7}"/>
              </a:ext>
            </a:extLst>
          </p:cNvPr>
          <p:cNvSpPr txBox="1"/>
          <p:nvPr/>
        </p:nvSpPr>
        <p:spPr>
          <a:xfrm>
            <a:off x="4347295" y="2966720"/>
            <a:ext cx="3495040" cy="646331"/>
          </a:xfrm>
          <a:prstGeom prst="rect">
            <a:avLst/>
          </a:prstGeom>
          <a:noFill/>
        </p:spPr>
        <p:txBody>
          <a:bodyPr wrap="square" rtlCol="0">
            <a:spAutoFit/>
          </a:bodyPr>
          <a:lstStyle/>
          <a:p>
            <a:r>
              <a:rPr lang="es-EC" sz="3600" dirty="0"/>
              <a:t>DEMOSTRACIÓN</a:t>
            </a:r>
          </a:p>
        </p:txBody>
      </p:sp>
    </p:spTree>
    <p:extLst>
      <p:ext uri="{BB962C8B-B14F-4D97-AF65-F5344CB8AC3E}">
        <p14:creationId xmlns:p14="http://schemas.microsoft.com/office/powerpoint/2010/main" val="2762607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130117" y="0"/>
            <a:ext cx="1061883" cy="369332"/>
          </a:xfrm>
          <a:prstGeom prst="rect">
            <a:avLst/>
          </a:prstGeom>
        </p:spPr>
        <p:txBody>
          <a:bodyPr wrap="square">
            <a:spAutoFit/>
          </a:bodyPr>
          <a:lstStyle/>
          <a:p>
            <a:r>
              <a:rPr lang="es-ES" b="1" dirty="0">
                <a:solidFill>
                  <a:srgbClr val="171B25"/>
                </a:solidFill>
                <a:latin typeface="visuelt-black"/>
              </a:rPr>
              <a:t>Fin</a:t>
            </a:r>
          </a:p>
        </p:txBody>
      </p:sp>
      <p:pic>
        <p:nvPicPr>
          <p:cNvPr id="6" name="Picture 5">
            <a:extLst>
              <a:ext uri="{FF2B5EF4-FFF2-40B4-BE49-F238E27FC236}">
                <a16:creationId xmlns:a16="http://schemas.microsoft.com/office/drawing/2014/main" id="{56A9060E-A255-5C49-0D03-069D6F7E5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47"/>
            <a:ext cx="12189631" cy="6858000"/>
          </a:xfrm>
          <a:prstGeom prst="rect">
            <a:avLst/>
          </a:prstGeom>
        </p:spPr>
      </p:pic>
      <p:sp>
        <p:nvSpPr>
          <p:cNvPr id="2" name="CuadroTexto 1">
            <a:extLst>
              <a:ext uri="{FF2B5EF4-FFF2-40B4-BE49-F238E27FC236}">
                <a16:creationId xmlns:a16="http://schemas.microsoft.com/office/drawing/2014/main" id="{8ABB1923-4D6C-99CD-B2C3-5C82C048B280}"/>
              </a:ext>
            </a:extLst>
          </p:cNvPr>
          <p:cNvSpPr txBox="1"/>
          <p:nvPr/>
        </p:nvSpPr>
        <p:spPr>
          <a:xfrm>
            <a:off x="5183632" y="369332"/>
            <a:ext cx="5596128" cy="461665"/>
          </a:xfrm>
          <a:prstGeom prst="rect">
            <a:avLst/>
          </a:prstGeom>
          <a:noFill/>
        </p:spPr>
        <p:txBody>
          <a:bodyPr wrap="square" rtlCol="0">
            <a:spAutoFit/>
          </a:bodyPr>
          <a:lstStyle/>
          <a:p>
            <a:pPr algn="ctr"/>
            <a:r>
              <a:rPr lang="es-EC" sz="2400" b="1" dirty="0"/>
              <a:t>BACKUP COMO SERVICIO</a:t>
            </a:r>
          </a:p>
        </p:txBody>
      </p:sp>
      <p:sp>
        <p:nvSpPr>
          <p:cNvPr id="3" name="CuadroTexto 2">
            <a:extLst>
              <a:ext uri="{FF2B5EF4-FFF2-40B4-BE49-F238E27FC236}">
                <a16:creationId xmlns:a16="http://schemas.microsoft.com/office/drawing/2014/main" id="{0470EB6D-6908-1764-50C6-E79DC49CE576}"/>
              </a:ext>
            </a:extLst>
          </p:cNvPr>
          <p:cNvSpPr txBox="1"/>
          <p:nvPr/>
        </p:nvSpPr>
        <p:spPr>
          <a:xfrm>
            <a:off x="457200" y="1554480"/>
            <a:ext cx="3959352" cy="3970318"/>
          </a:xfrm>
          <a:prstGeom prst="rect">
            <a:avLst/>
          </a:prstGeom>
          <a:noFill/>
        </p:spPr>
        <p:txBody>
          <a:bodyPr wrap="square" rtlCol="0">
            <a:spAutoFit/>
          </a:bodyPr>
          <a:lstStyle/>
          <a:p>
            <a:r>
              <a:rPr lang="es-EC" dirty="0"/>
              <a:t>Dentro de los nuevos servicios que incluye CEDIA en sus planes esta el Backup como servicio, orientado a entregar un repositorio externo donde puede almacenar sus cargas de trabajo virtuales o físicas, mediante la herramienta de Veeam Backup.</a:t>
            </a:r>
          </a:p>
          <a:p>
            <a:endParaRPr lang="es-EC" dirty="0"/>
          </a:p>
          <a:p>
            <a:r>
              <a:rPr lang="es-EC" dirty="0"/>
              <a:t>Actualmente existen 21 Universidades que usan el servicio.</a:t>
            </a:r>
          </a:p>
          <a:p>
            <a:endParaRPr lang="es-EC" dirty="0"/>
          </a:p>
          <a:p>
            <a:r>
              <a:rPr lang="es-EC" dirty="0"/>
              <a:t>Protegiendo alrededor de 300 cargas de trabajo, alojando mas de 30 </a:t>
            </a:r>
            <a:r>
              <a:rPr lang="es-EC" dirty="0" err="1"/>
              <a:t>TBs</a:t>
            </a:r>
            <a:r>
              <a:rPr lang="es-EC" dirty="0"/>
              <a:t> en repositorios inmutables</a:t>
            </a:r>
          </a:p>
        </p:txBody>
      </p:sp>
      <p:pic>
        <p:nvPicPr>
          <p:cNvPr id="4" name="Imagen 3">
            <a:extLst>
              <a:ext uri="{FF2B5EF4-FFF2-40B4-BE49-F238E27FC236}">
                <a16:creationId xmlns:a16="http://schemas.microsoft.com/office/drawing/2014/main" id="{E5C3C2C9-AD76-3CFB-4E07-765217477A70}"/>
              </a:ext>
            </a:extLst>
          </p:cNvPr>
          <p:cNvPicPr>
            <a:picLocks noChangeAspect="1"/>
          </p:cNvPicPr>
          <p:nvPr/>
        </p:nvPicPr>
        <p:blipFill>
          <a:blip r:embed="rId3"/>
          <a:stretch>
            <a:fillRect/>
          </a:stretch>
        </p:blipFill>
        <p:spPr>
          <a:xfrm>
            <a:off x="4688959" y="2679937"/>
            <a:ext cx="7045841" cy="2919731"/>
          </a:xfrm>
          <a:prstGeom prst="rect">
            <a:avLst/>
          </a:prstGeom>
        </p:spPr>
      </p:pic>
      <p:pic>
        <p:nvPicPr>
          <p:cNvPr id="5" name="Imagen 4">
            <a:extLst>
              <a:ext uri="{FF2B5EF4-FFF2-40B4-BE49-F238E27FC236}">
                <a16:creationId xmlns:a16="http://schemas.microsoft.com/office/drawing/2014/main" id="{1DCDC811-7CA0-A43A-E0F1-5EE128F12EFC}"/>
              </a:ext>
            </a:extLst>
          </p:cNvPr>
          <p:cNvPicPr>
            <a:picLocks noChangeAspect="1"/>
          </p:cNvPicPr>
          <p:nvPr/>
        </p:nvPicPr>
        <p:blipFill>
          <a:blip r:embed="rId4"/>
          <a:stretch>
            <a:fillRect/>
          </a:stretch>
        </p:blipFill>
        <p:spPr>
          <a:xfrm>
            <a:off x="4412462" y="1522641"/>
            <a:ext cx="7450354" cy="741566"/>
          </a:xfrm>
          <a:prstGeom prst="rect">
            <a:avLst/>
          </a:prstGeom>
        </p:spPr>
      </p:pic>
    </p:spTree>
    <p:extLst>
      <p:ext uri="{BB962C8B-B14F-4D97-AF65-F5344CB8AC3E}">
        <p14:creationId xmlns:p14="http://schemas.microsoft.com/office/powerpoint/2010/main" val="1867284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130117" y="0"/>
            <a:ext cx="1061883" cy="369332"/>
          </a:xfrm>
          <a:prstGeom prst="rect">
            <a:avLst/>
          </a:prstGeom>
        </p:spPr>
        <p:txBody>
          <a:bodyPr wrap="square">
            <a:spAutoFit/>
          </a:bodyPr>
          <a:lstStyle/>
          <a:p>
            <a:r>
              <a:rPr lang="es-ES" b="1" dirty="0">
                <a:solidFill>
                  <a:srgbClr val="171B25"/>
                </a:solidFill>
                <a:latin typeface="visuelt-black"/>
              </a:rPr>
              <a:t>Fin</a:t>
            </a:r>
          </a:p>
        </p:txBody>
      </p:sp>
      <p:pic>
        <p:nvPicPr>
          <p:cNvPr id="6" name="Picture 5">
            <a:extLst>
              <a:ext uri="{FF2B5EF4-FFF2-40B4-BE49-F238E27FC236}">
                <a16:creationId xmlns:a16="http://schemas.microsoft.com/office/drawing/2014/main" id="{56A9060E-A255-5C49-0D03-069D6F7E5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 y="0"/>
            <a:ext cx="12189631" cy="6858000"/>
          </a:xfrm>
          <a:prstGeom prst="rect">
            <a:avLst/>
          </a:prstGeom>
        </p:spPr>
      </p:pic>
      <p:pic>
        <p:nvPicPr>
          <p:cNvPr id="17" name="Picture 10" descr="https://blog.checkpoint.com/wp-content/uploads/2022/07/avg-weekly-per-org-1.jpg">
            <a:extLst>
              <a:ext uri="{FF2B5EF4-FFF2-40B4-BE49-F238E27FC236}">
                <a16:creationId xmlns:a16="http://schemas.microsoft.com/office/drawing/2014/main" id="{4408C208-6362-44EB-417B-29E3AAC1C3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307"/>
          <a:stretch/>
        </p:blipFill>
        <p:spPr bwMode="auto">
          <a:xfrm>
            <a:off x="3918485" y="1069610"/>
            <a:ext cx="7955423" cy="547656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E33E650-73BC-795E-9A2A-1CBEB7F47EAF}"/>
              </a:ext>
            </a:extLst>
          </p:cNvPr>
          <p:cNvSpPr txBox="1"/>
          <p:nvPr/>
        </p:nvSpPr>
        <p:spPr>
          <a:xfrm>
            <a:off x="415691" y="2274838"/>
            <a:ext cx="3502794" cy="2308324"/>
          </a:xfrm>
          <a:prstGeom prst="rect">
            <a:avLst/>
          </a:prstGeom>
          <a:noFill/>
        </p:spPr>
        <p:txBody>
          <a:bodyPr wrap="square">
            <a:spAutoFit/>
          </a:bodyPr>
          <a:lstStyle/>
          <a:p>
            <a:pPr algn="just"/>
            <a:r>
              <a:rPr lang="es-ES" sz="1800" dirty="0">
                <a:solidFill>
                  <a:srgbClr val="003F5E"/>
                </a:solidFill>
                <a:latin typeface="Open Sans"/>
              </a:rPr>
              <a:t>En el segundo trimestre de 2022, existe un aumento interanual de casi el 60 %. El sector de la investigación y la educación fue el más atacado, seguido por los gobiernos y los proveedores de Internet y otros servicios.</a:t>
            </a:r>
            <a:endParaRPr lang="es-ES" sz="1800" b="0" i="0" dirty="0">
              <a:solidFill>
                <a:srgbClr val="003F5E"/>
              </a:solidFill>
              <a:effectLst/>
              <a:latin typeface="Open Sans"/>
            </a:endParaRPr>
          </a:p>
        </p:txBody>
      </p:sp>
      <p:sp>
        <p:nvSpPr>
          <p:cNvPr id="20" name="TextBox 19">
            <a:extLst>
              <a:ext uri="{FF2B5EF4-FFF2-40B4-BE49-F238E27FC236}">
                <a16:creationId xmlns:a16="http://schemas.microsoft.com/office/drawing/2014/main" id="{804DC9FD-75C0-CD37-A5F3-4FE21161B616}"/>
              </a:ext>
            </a:extLst>
          </p:cNvPr>
          <p:cNvSpPr txBox="1"/>
          <p:nvPr/>
        </p:nvSpPr>
        <p:spPr>
          <a:xfrm>
            <a:off x="6738258" y="369332"/>
            <a:ext cx="3138039" cy="523220"/>
          </a:xfrm>
          <a:prstGeom prst="rect">
            <a:avLst/>
          </a:prstGeom>
          <a:noFill/>
        </p:spPr>
        <p:txBody>
          <a:bodyPr wrap="none" rtlCol="0">
            <a:spAutoFit/>
          </a:bodyPr>
          <a:lstStyle/>
          <a:p>
            <a:r>
              <a:rPr lang="es-EC" sz="2800" dirty="0"/>
              <a:t>Estadísticas globales</a:t>
            </a:r>
          </a:p>
        </p:txBody>
      </p:sp>
    </p:spTree>
    <p:extLst>
      <p:ext uri="{BB962C8B-B14F-4D97-AF65-F5344CB8AC3E}">
        <p14:creationId xmlns:p14="http://schemas.microsoft.com/office/powerpoint/2010/main" val="207859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130117" y="0"/>
            <a:ext cx="1061883" cy="369332"/>
          </a:xfrm>
          <a:prstGeom prst="rect">
            <a:avLst/>
          </a:prstGeom>
        </p:spPr>
        <p:txBody>
          <a:bodyPr wrap="square">
            <a:spAutoFit/>
          </a:bodyPr>
          <a:lstStyle/>
          <a:p>
            <a:r>
              <a:rPr lang="es-ES" b="1" dirty="0">
                <a:solidFill>
                  <a:srgbClr val="171B25"/>
                </a:solidFill>
                <a:latin typeface="visuelt-black"/>
              </a:rPr>
              <a:t>Fin</a:t>
            </a:r>
          </a:p>
        </p:txBody>
      </p:sp>
      <p:pic>
        <p:nvPicPr>
          <p:cNvPr id="6" name="Picture 5">
            <a:extLst>
              <a:ext uri="{FF2B5EF4-FFF2-40B4-BE49-F238E27FC236}">
                <a16:creationId xmlns:a16="http://schemas.microsoft.com/office/drawing/2014/main" id="{56A9060E-A255-5C49-0D03-069D6F7E5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631" cy="6858000"/>
          </a:xfrm>
          <a:prstGeom prst="rect">
            <a:avLst/>
          </a:prstGeom>
        </p:spPr>
      </p:pic>
      <p:pic>
        <p:nvPicPr>
          <p:cNvPr id="2" name="Picture 1">
            <a:extLst>
              <a:ext uri="{FF2B5EF4-FFF2-40B4-BE49-F238E27FC236}">
                <a16:creationId xmlns:a16="http://schemas.microsoft.com/office/drawing/2014/main" id="{B82EEEEF-753A-845C-DC9D-D4116BD5BDA5}"/>
              </a:ext>
            </a:extLst>
          </p:cNvPr>
          <p:cNvPicPr>
            <a:picLocks noChangeAspect="1"/>
          </p:cNvPicPr>
          <p:nvPr/>
        </p:nvPicPr>
        <p:blipFill>
          <a:blip r:embed="rId3"/>
          <a:stretch>
            <a:fillRect/>
          </a:stretch>
        </p:blipFill>
        <p:spPr>
          <a:xfrm>
            <a:off x="4528721" y="1578428"/>
            <a:ext cx="6965922" cy="4528457"/>
          </a:xfrm>
          <a:prstGeom prst="rect">
            <a:avLst/>
          </a:prstGeom>
        </p:spPr>
      </p:pic>
      <p:sp>
        <p:nvSpPr>
          <p:cNvPr id="3" name="TextBox 2">
            <a:extLst>
              <a:ext uri="{FF2B5EF4-FFF2-40B4-BE49-F238E27FC236}">
                <a16:creationId xmlns:a16="http://schemas.microsoft.com/office/drawing/2014/main" id="{5918898F-B562-5A1A-576E-3331EB091EC4}"/>
              </a:ext>
            </a:extLst>
          </p:cNvPr>
          <p:cNvSpPr txBox="1"/>
          <p:nvPr/>
        </p:nvSpPr>
        <p:spPr>
          <a:xfrm>
            <a:off x="6226628" y="527605"/>
            <a:ext cx="5018315" cy="523220"/>
          </a:xfrm>
          <a:prstGeom prst="rect">
            <a:avLst/>
          </a:prstGeom>
          <a:noFill/>
        </p:spPr>
        <p:txBody>
          <a:bodyPr wrap="square" rtlCol="0">
            <a:spAutoFit/>
          </a:bodyPr>
          <a:lstStyle/>
          <a:p>
            <a:r>
              <a:rPr lang="es-EC" sz="2800" dirty="0"/>
              <a:t>BACKUP COMO DEFENSA</a:t>
            </a:r>
          </a:p>
        </p:txBody>
      </p:sp>
      <p:sp>
        <p:nvSpPr>
          <p:cNvPr id="4" name="TextBox 3">
            <a:extLst>
              <a:ext uri="{FF2B5EF4-FFF2-40B4-BE49-F238E27FC236}">
                <a16:creationId xmlns:a16="http://schemas.microsoft.com/office/drawing/2014/main" id="{43863AEF-2805-9FA3-87B8-01B6263D0694}"/>
              </a:ext>
            </a:extLst>
          </p:cNvPr>
          <p:cNvSpPr txBox="1"/>
          <p:nvPr/>
        </p:nvSpPr>
        <p:spPr>
          <a:xfrm>
            <a:off x="697357" y="1839686"/>
            <a:ext cx="3656929" cy="4154984"/>
          </a:xfrm>
          <a:prstGeom prst="rect">
            <a:avLst/>
          </a:prstGeom>
          <a:noFill/>
        </p:spPr>
        <p:txBody>
          <a:bodyPr wrap="square" rtlCol="0">
            <a:spAutoFit/>
          </a:bodyPr>
          <a:lstStyle/>
          <a:p>
            <a:r>
              <a:rPr lang="es-EC" sz="2400" dirty="0"/>
              <a:t>Backup deberá estar en repositorios inmutables.</a:t>
            </a:r>
          </a:p>
          <a:p>
            <a:endParaRPr lang="es-EC" sz="2400" dirty="0"/>
          </a:p>
          <a:p>
            <a:r>
              <a:rPr lang="es-EC" sz="2400" dirty="0"/>
              <a:t>Tener una política de verificación del Backup </a:t>
            </a:r>
          </a:p>
          <a:p>
            <a:endParaRPr lang="es-EC" sz="2400" dirty="0"/>
          </a:p>
          <a:p>
            <a:r>
              <a:rPr lang="es-EC" sz="2400" dirty="0"/>
              <a:t>Regla  3-2-1:</a:t>
            </a:r>
          </a:p>
          <a:p>
            <a:r>
              <a:rPr lang="es-EC" sz="2400" dirty="0"/>
              <a:t>3 -copias</a:t>
            </a:r>
          </a:p>
          <a:p>
            <a:r>
              <a:rPr lang="es-EC" sz="2400" dirty="0"/>
              <a:t>2 -medios diferentes</a:t>
            </a:r>
          </a:p>
          <a:p>
            <a:r>
              <a:rPr lang="es-EC" sz="2400" dirty="0"/>
              <a:t>1 -medio offline o inmutable</a:t>
            </a:r>
          </a:p>
        </p:txBody>
      </p:sp>
    </p:spTree>
    <p:extLst>
      <p:ext uri="{BB962C8B-B14F-4D97-AF65-F5344CB8AC3E}">
        <p14:creationId xmlns:p14="http://schemas.microsoft.com/office/powerpoint/2010/main" val="882225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1130117" y="0"/>
            <a:ext cx="1061883" cy="369332"/>
          </a:xfrm>
          <a:prstGeom prst="rect">
            <a:avLst/>
          </a:prstGeom>
        </p:spPr>
        <p:txBody>
          <a:bodyPr wrap="square">
            <a:spAutoFit/>
          </a:bodyPr>
          <a:lstStyle/>
          <a:p>
            <a:r>
              <a:rPr lang="es-ES" b="1" dirty="0">
                <a:solidFill>
                  <a:srgbClr val="171B25"/>
                </a:solidFill>
                <a:latin typeface="visuelt-black"/>
              </a:rPr>
              <a:t>Fin</a:t>
            </a:r>
          </a:p>
        </p:txBody>
      </p:sp>
      <p:pic>
        <p:nvPicPr>
          <p:cNvPr id="6" name="Picture 5">
            <a:extLst>
              <a:ext uri="{FF2B5EF4-FFF2-40B4-BE49-F238E27FC236}">
                <a16:creationId xmlns:a16="http://schemas.microsoft.com/office/drawing/2014/main" id="{56A9060E-A255-5C49-0D03-069D6F7E5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 y="-76200"/>
            <a:ext cx="12189631" cy="6858000"/>
          </a:xfrm>
          <a:prstGeom prst="rect">
            <a:avLst/>
          </a:prstGeom>
        </p:spPr>
      </p:pic>
      <p:sp>
        <p:nvSpPr>
          <p:cNvPr id="2" name="TextBox 1">
            <a:extLst>
              <a:ext uri="{FF2B5EF4-FFF2-40B4-BE49-F238E27FC236}">
                <a16:creationId xmlns:a16="http://schemas.microsoft.com/office/drawing/2014/main" id="{37BC97FB-B190-698D-45EF-CFC20388E88D}"/>
              </a:ext>
            </a:extLst>
          </p:cNvPr>
          <p:cNvSpPr txBox="1"/>
          <p:nvPr/>
        </p:nvSpPr>
        <p:spPr>
          <a:xfrm>
            <a:off x="5240878" y="76200"/>
            <a:ext cx="6173429" cy="707886"/>
          </a:xfrm>
          <a:prstGeom prst="rect">
            <a:avLst/>
          </a:prstGeom>
          <a:noFill/>
        </p:spPr>
        <p:txBody>
          <a:bodyPr wrap="square" rtlCol="0">
            <a:spAutoFit/>
          </a:bodyPr>
          <a:lstStyle/>
          <a:p>
            <a:r>
              <a:rPr lang="es-EC" sz="4000" dirty="0"/>
              <a:t>REPOSITORIOS INMUTABLES</a:t>
            </a:r>
          </a:p>
        </p:txBody>
      </p:sp>
      <p:sp>
        <p:nvSpPr>
          <p:cNvPr id="3" name="TextBox 2">
            <a:extLst>
              <a:ext uri="{FF2B5EF4-FFF2-40B4-BE49-F238E27FC236}">
                <a16:creationId xmlns:a16="http://schemas.microsoft.com/office/drawing/2014/main" id="{BED5AAD0-4143-C353-76F9-C7439166104F}"/>
              </a:ext>
            </a:extLst>
          </p:cNvPr>
          <p:cNvSpPr txBox="1"/>
          <p:nvPr/>
        </p:nvSpPr>
        <p:spPr>
          <a:xfrm>
            <a:off x="304801" y="1436914"/>
            <a:ext cx="3744685" cy="2031325"/>
          </a:xfrm>
          <a:prstGeom prst="rect">
            <a:avLst/>
          </a:prstGeom>
          <a:noFill/>
        </p:spPr>
        <p:txBody>
          <a:bodyPr wrap="square" rtlCol="0">
            <a:spAutoFit/>
          </a:bodyPr>
          <a:lstStyle/>
          <a:p>
            <a:r>
              <a:rPr lang="es-EC" dirty="0"/>
              <a:t>Creación de un repositorio inmutable:</a:t>
            </a:r>
          </a:p>
          <a:p>
            <a:endParaRPr lang="es-EC" dirty="0"/>
          </a:p>
          <a:p>
            <a:r>
              <a:rPr lang="es-EC" dirty="0"/>
              <a:t>Sistema operativo Linux</a:t>
            </a:r>
          </a:p>
          <a:p>
            <a:r>
              <a:rPr lang="es-EC" dirty="0"/>
              <a:t>Agregar almacenamiento</a:t>
            </a:r>
          </a:p>
          <a:p>
            <a:r>
              <a:rPr lang="es-EC" dirty="0"/>
              <a:t>Formato XFS</a:t>
            </a:r>
          </a:p>
          <a:p>
            <a:r>
              <a:rPr lang="es-EC" dirty="0"/>
              <a:t>Bloquea los accesos de </a:t>
            </a:r>
            <a:r>
              <a:rPr lang="es-EC" dirty="0" err="1"/>
              <a:t>root</a:t>
            </a:r>
            <a:endParaRPr lang="es-EC" dirty="0"/>
          </a:p>
          <a:p>
            <a:r>
              <a:rPr lang="es-EC" sz="1800" dirty="0">
                <a:solidFill>
                  <a:srgbClr val="242424"/>
                </a:solidFill>
                <a:effectLst/>
                <a:latin typeface="-apple-system"/>
              </a:rPr>
              <a:t>Activar</a:t>
            </a:r>
            <a:r>
              <a:rPr lang="es-EC" b="0" i="0" dirty="0">
                <a:solidFill>
                  <a:srgbClr val="242424"/>
                </a:solidFill>
                <a:effectLst/>
                <a:latin typeface="-apple-system"/>
              </a:rPr>
              <a:t> </a:t>
            </a:r>
            <a:r>
              <a:rPr lang="es-EC" sz="1800" dirty="0" err="1">
                <a:solidFill>
                  <a:srgbClr val="242424"/>
                </a:solidFill>
                <a:effectLst/>
                <a:latin typeface="-apple-system"/>
              </a:rPr>
              <a:t>chattr</a:t>
            </a:r>
            <a:r>
              <a:rPr lang="es-EC" b="0" i="0" dirty="0">
                <a:solidFill>
                  <a:srgbClr val="242424"/>
                </a:solidFill>
                <a:effectLst/>
                <a:latin typeface="-apple-system"/>
              </a:rPr>
              <a:t> </a:t>
            </a:r>
            <a:r>
              <a:rPr lang="es-EC" sz="1800" dirty="0">
                <a:solidFill>
                  <a:srgbClr val="242424"/>
                </a:solidFill>
                <a:effectLst/>
                <a:latin typeface="-apple-system"/>
              </a:rPr>
              <a:t>+i para los</a:t>
            </a:r>
            <a:r>
              <a:rPr lang="es-EC" b="0" i="0" dirty="0">
                <a:solidFill>
                  <a:srgbClr val="242424"/>
                </a:solidFill>
                <a:effectLst/>
                <a:latin typeface="-apple-system"/>
              </a:rPr>
              <a:t> </a:t>
            </a:r>
            <a:r>
              <a:rPr lang="es-EC" sz="1800" dirty="0">
                <a:solidFill>
                  <a:srgbClr val="242424"/>
                </a:solidFill>
                <a:effectLst/>
                <a:latin typeface="-apple-system"/>
              </a:rPr>
              <a:t>repositorios</a:t>
            </a:r>
            <a:endParaRPr lang="es-EC" dirty="0"/>
          </a:p>
        </p:txBody>
      </p:sp>
      <p:pic>
        <p:nvPicPr>
          <p:cNvPr id="11" name="Picture 10">
            <a:extLst>
              <a:ext uri="{FF2B5EF4-FFF2-40B4-BE49-F238E27FC236}">
                <a16:creationId xmlns:a16="http://schemas.microsoft.com/office/drawing/2014/main" id="{447CA1F0-E7CE-D6CF-633E-0A3442E56614}"/>
              </a:ext>
            </a:extLst>
          </p:cNvPr>
          <p:cNvPicPr>
            <a:picLocks noChangeAspect="1"/>
          </p:cNvPicPr>
          <p:nvPr/>
        </p:nvPicPr>
        <p:blipFill>
          <a:blip r:embed="rId3"/>
          <a:stretch>
            <a:fillRect/>
          </a:stretch>
        </p:blipFill>
        <p:spPr>
          <a:xfrm>
            <a:off x="4266200" y="1268240"/>
            <a:ext cx="5283472" cy="2368672"/>
          </a:xfrm>
          <a:prstGeom prst="rect">
            <a:avLst/>
          </a:prstGeom>
        </p:spPr>
      </p:pic>
      <p:pic>
        <p:nvPicPr>
          <p:cNvPr id="13" name="Picture 12">
            <a:extLst>
              <a:ext uri="{FF2B5EF4-FFF2-40B4-BE49-F238E27FC236}">
                <a16:creationId xmlns:a16="http://schemas.microsoft.com/office/drawing/2014/main" id="{63510BEC-5364-0227-081F-0AA145035911}"/>
              </a:ext>
            </a:extLst>
          </p:cNvPr>
          <p:cNvPicPr>
            <a:picLocks noChangeAspect="1"/>
          </p:cNvPicPr>
          <p:nvPr/>
        </p:nvPicPr>
        <p:blipFill>
          <a:blip r:embed="rId4"/>
          <a:stretch>
            <a:fillRect/>
          </a:stretch>
        </p:blipFill>
        <p:spPr>
          <a:xfrm>
            <a:off x="4272593" y="4105876"/>
            <a:ext cx="5874052" cy="1701887"/>
          </a:xfrm>
          <a:prstGeom prst="rect">
            <a:avLst/>
          </a:prstGeom>
        </p:spPr>
      </p:pic>
      <p:sp>
        <p:nvSpPr>
          <p:cNvPr id="14" name="TextBox 13">
            <a:extLst>
              <a:ext uri="{FF2B5EF4-FFF2-40B4-BE49-F238E27FC236}">
                <a16:creationId xmlns:a16="http://schemas.microsoft.com/office/drawing/2014/main" id="{04CF199E-036F-6EF0-1FCA-F0F2A0AF40E5}"/>
              </a:ext>
            </a:extLst>
          </p:cNvPr>
          <p:cNvSpPr txBox="1"/>
          <p:nvPr/>
        </p:nvSpPr>
        <p:spPr>
          <a:xfrm>
            <a:off x="304801" y="4105876"/>
            <a:ext cx="3614056" cy="923330"/>
          </a:xfrm>
          <a:prstGeom prst="rect">
            <a:avLst/>
          </a:prstGeom>
          <a:noFill/>
        </p:spPr>
        <p:txBody>
          <a:bodyPr wrap="square" rtlCol="0">
            <a:spAutoFit/>
          </a:bodyPr>
          <a:lstStyle/>
          <a:p>
            <a:r>
              <a:rPr lang="es-EC" dirty="0"/>
              <a:t>Bandera de inmutabilidad permite que una vez creado el Backup no podrá ser modificado en el tiempo</a:t>
            </a:r>
          </a:p>
        </p:txBody>
      </p:sp>
    </p:spTree>
    <p:extLst>
      <p:ext uri="{BB962C8B-B14F-4D97-AF65-F5344CB8AC3E}">
        <p14:creationId xmlns:p14="http://schemas.microsoft.com/office/powerpoint/2010/main" val="2475764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F7B777ECEE83D408FD24E0F8898E247" ma:contentTypeVersion="16" ma:contentTypeDescription="Crear nuevo documento." ma:contentTypeScope="" ma:versionID="f94527cf305d80e3d820fe54f82744bd">
  <xsd:schema xmlns:xsd="http://www.w3.org/2001/XMLSchema" xmlns:xs="http://www.w3.org/2001/XMLSchema" xmlns:p="http://schemas.microsoft.com/office/2006/metadata/properties" xmlns:ns2="e4cf2323-5496-40f3-920d-6ce9bdc6168e" xmlns:ns3="2dcac036-f159-45f1-bf96-82af28b33675" targetNamespace="http://schemas.microsoft.com/office/2006/metadata/properties" ma:root="true" ma:fieldsID="69c79bc96fbf028b4d95aaa19fbf1bfc" ns2:_="" ns3:_="">
    <xsd:import namespace="e4cf2323-5496-40f3-920d-6ce9bdc6168e"/>
    <xsd:import namespace="2dcac036-f159-45f1-bf96-82af28b3367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f2323-5496-40f3-920d-6ce9bdc616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c6963e27-d887-42cf-8331-eb3c4552a8f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cac036-f159-45f1-bf96-82af28b33675"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2994c576-5cc9-4aae-b0bb-a47d7ba13c0e}" ma:internalName="TaxCatchAll" ma:showField="CatchAllData" ma:web="2dcac036-f159-45f1-bf96-82af28b336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dcac036-f159-45f1-bf96-82af28b33675" xsi:nil="true"/>
    <lcf76f155ced4ddcb4097134ff3c332f xmlns="e4cf2323-5496-40f3-920d-6ce9bdc6168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B1387EB-C576-455F-809D-54C838B9024B}"/>
</file>

<file path=customXml/itemProps2.xml><?xml version="1.0" encoding="utf-8"?>
<ds:datastoreItem xmlns:ds="http://schemas.openxmlformats.org/officeDocument/2006/customXml" ds:itemID="{CC0328AC-00F8-49CC-9F31-C2F74A63CE51}"/>
</file>

<file path=customXml/itemProps3.xml><?xml version="1.0" encoding="utf-8"?>
<ds:datastoreItem xmlns:ds="http://schemas.openxmlformats.org/officeDocument/2006/customXml" ds:itemID="{A710AE8C-14C7-4AAB-B10A-5FDC3E02A974}"/>
</file>

<file path=docProps/app.xml><?xml version="1.0" encoding="utf-8"?>
<Properties xmlns="http://schemas.openxmlformats.org/officeDocument/2006/extended-properties" xmlns:vt="http://schemas.openxmlformats.org/officeDocument/2006/docPropsVTypes">
  <TotalTime>1801</TotalTime>
  <Words>552</Words>
  <Application>Microsoft Office PowerPoint</Application>
  <PresentationFormat>Panorámica</PresentationFormat>
  <Paragraphs>85</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-apple-system</vt:lpstr>
      <vt:lpstr>Arial</vt:lpstr>
      <vt:lpstr>Calibri</vt:lpstr>
      <vt:lpstr>Calibri Light</vt:lpstr>
      <vt:lpstr>Open Sans</vt:lpstr>
      <vt:lpstr>visuelt-black</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Enrique Lopez</dc:creator>
  <cp:lastModifiedBy>Enrique Lopez</cp:lastModifiedBy>
  <cp:revision>4</cp:revision>
  <dcterms:created xsi:type="dcterms:W3CDTF">2022-10-12T04:31:15Z</dcterms:created>
  <dcterms:modified xsi:type="dcterms:W3CDTF">2023-05-18T17:50:09Z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0x0101007F7B777ECEE83D408FD24E0F8898E247</vt:lpwstr>
  </property>
</Properties>
</file>